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8" r:id="rId13"/>
    <p:sldId id="266" r:id="rId14"/>
    <p:sldId id="267" r:id="rId15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8383"/>
    <a:srgbClr val="5352BC"/>
    <a:srgbClr val="AB75D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9" Type="http://schemas.openxmlformats.org/officeDocument/2006/relationships/tags" Target="tags/tag2.xml"/><Relationship Id="rId18" Type="http://schemas.openxmlformats.org/officeDocument/2006/relationships/tableStyles" Target="tableStyles.xml"/><Relationship Id="rId17" Type="http://schemas.openxmlformats.org/officeDocument/2006/relationships/viewProps" Target="viewProps.xml"/><Relationship Id="rId16" Type="http://schemas.openxmlformats.org/officeDocument/2006/relationships/presProps" Target="presProps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10.png>
</file>

<file path=ppt/media/image11.jpeg>
</file>

<file path=ppt/media/image12.jpeg>
</file>

<file path=ppt/media/image13.jpeg>
</file>

<file path=ppt/media/image14.jpeg>
</file>

<file path=ppt/media/image15.jpeg>
</file>

<file path=ppt/media/image16.jpeg>
</file>

<file path=ppt/media/image17.jpeg>
</file>

<file path=ppt/media/image2.png>
</file>

<file path=ppt/media/image3.png>
</file>

<file path=ppt/media/image4.jpeg>
</file>

<file path=ppt/media/image5.jpeg>
</file>

<file path=ppt/media/image6.jpeg>
</file>

<file path=ppt/media/image7.jpe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Relationship Id="rId3" Type="http://schemas.openxmlformats.org/officeDocument/2006/relationships/tags" Target="../tags/tag1.xml"/><Relationship Id="rId2" Type="http://schemas.openxmlformats.org/officeDocument/2006/relationships/image" Target="../media/image4.jpeg"/><Relationship Id="rId1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7.jpeg"/><Relationship Id="rId1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1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1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1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2.jpeg"/><Relationship Id="rId2" Type="http://schemas.openxmlformats.org/officeDocument/2006/relationships/image" Target="../media/image11.jpeg"/><Relationship Id="rId1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7" Type="http://schemas.openxmlformats.org/officeDocument/2006/relationships/slideLayout" Target="../slideLayouts/slideLayout2.xml"/><Relationship Id="rId6" Type="http://schemas.openxmlformats.org/officeDocument/2006/relationships/image" Target="../media/image17.jpeg"/><Relationship Id="rId5" Type="http://schemas.openxmlformats.org/officeDocument/2006/relationships/image" Target="../media/image16.jpeg"/><Relationship Id="rId4" Type="http://schemas.openxmlformats.org/officeDocument/2006/relationships/image" Target="../media/image15.jpeg"/><Relationship Id="rId3" Type="http://schemas.openxmlformats.org/officeDocument/2006/relationships/image" Target="../media/image14.jpeg"/><Relationship Id="rId2" Type="http://schemas.openxmlformats.org/officeDocument/2006/relationships/image" Target="../media/image13.jpeg"/><Relationship Id="rId1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5" name="文本框 4"/>
          <p:cNvSpPr txBox="1"/>
          <p:nvPr/>
        </p:nvSpPr>
        <p:spPr>
          <a:xfrm>
            <a:off x="3756025" y="5701030"/>
            <a:ext cx="467995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 sz="3200">
                <a:solidFill>
                  <a:schemeClr val="bg1"/>
                </a:solidFill>
                <a:effectLst>
                  <a:outerShdw blurRad="50800" dist="38100" dir="2700000" algn="tl" rotWithShape="0">
                    <a:prstClr val="black">
                      <a:alpha val="40000"/>
                    </a:prstClr>
                  </a:outerShdw>
                </a:effectLst>
                <a:latin typeface="汉仪粗圆简" panose="02010600000101010101" charset="-122"/>
                <a:ea typeface="汉仪粗圆简" panose="02010600000101010101" charset="-122"/>
              </a:rPr>
              <a:t>请按空格键开始阅读！</a:t>
            </a:r>
            <a:endParaRPr lang="zh-CN" altLang="en-US" sz="3200">
              <a:solidFill>
                <a:schemeClr val="bg1"/>
              </a:solidFill>
              <a:effectLst>
                <a:outerShdw blurRad="50800" dist="38100" dir="2700000" algn="tl" rotWithShape="0">
                  <a:prstClr val="black">
                    <a:alpha val="40000"/>
                  </a:prstClr>
                </a:outerShdw>
              </a:effectLst>
              <a:latin typeface="汉仪粗圆简" panose="02010600000101010101" charset="-122"/>
              <a:ea typeface="汉仪粗圆简" panose="02010600000101010101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419100" y="279908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r>
              <a:rPr lang="zh-CN" altLang="en-US">
                <a:solidFill>
                  <a:srgbClr val="FF0000"/>
                </a:solidFill>
              </a:rPr>
              <a:t>游戏封面</a:t>
            </a:r>
            <a:endParaRPr lang="zh-CN" altLang="en-US">
              <a:solidFill>
                <a:srgbClr val="FF0000"/>
              </a:solidFill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2208530" y="2660650"/>
            <a:ext cx="1097280" cy="6451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主界面</a:t>
            </a:r>
            <a:r>
              <a:rPr lang="en-US" altLang="zh-CN">
                <a:solidFill>
                  <a:srgbClr val="5352BC"/>
                </a:solidFill>
              </a:rPr>
              <a:t>1</a:t>
            </a:r>
            <a:endParaRPr lang="en-US" altLang="zh-CN">
              <a:solidFill>
                <a:srgbClr val="5352BC"/>
              </a:solidFill>
            </a:endParaRPr>
          </a:p>
          <a:p>
            <a:pPr algn="ctr"/>
            <a:r>
              <a:rPr lang="zh-CN" altLang="en-US">
                <a:solidFill>
                  <a:srgbClr val="5352BC"/>
                </a:solidFill>
              </a:rPr>
              <a:t>开始游戏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2163763" y="3830320"/>
            <a:ext cx="1185545" cy="6451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主界面</a:t>
            </a:r>
            <a:r>
              <a:rPr lang="en-US" altLang="zh-CN">
                <a:solidFill>
                  <a:srgbClr val="5352BC"/>
                </a:solidFill>
              </a:rPr>
              <a:t>2</a:t>
            </a:r>
            <a:endParaRPr lang="en-US" altLang="zh-CN">
              <a:solidFill>
                <a:srgbClr val="5352BC"/>
              </a:solidFill>
            </a:endParaRPr>
          </a:p>
          <a:p>
            <a:pPr algn="ctr"/>
            <a:r>
              <a:rPr lang="zh-CN" altLang="en-US">
                <a:solidFill>
                  <a:srgbClr val="5352BC"/>
                </a:solidFill>
              </a:rPr>
              <a:t>衣橱</a:t>
            </a:r>
            <a:r>
              <a:rPr lang="en-US" altLang="zh-CN">
                <a:solidFill>
                  <a:srgbClr val="5352BC"/>
                </a:solidFill>
              </a:rPr>
              <a:t>/</a:t>
            </a:r>
            <a:r>
              <a:rPr lang="zh-CN" altLang="en-US">
                <a:solidFill>
                  <a:srgbClr val="5352BC"/>
                </a:solidFill>
              </a:rPr>
              <a:t>家园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254886" y="4968875"/>
            <a:ext cx="984250" cy="6451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主界面</a:t>
            </a:r>
            <a:r>
              <a:rPr lang="en-US" altLang="zh-CN">
                <a:solidFill>
                  <a:srgbClr val="5352BC"/>
                </a:solidFill>
              </a:rPr>
              <a:t>3</a:t>
            </a:r>
            <a:endParaRPr lang="en-US" altLang="zh-CN">
              <a:solidFill>
                <a:srgbClr val="5352BC"/>
              </a:solidFill>
            </a:endParaRPr>
          </a:p>
          <a:p>
            <a:pPr algn="ctr"/>
            <a:r>
              <a:rPr lang="zh-CN" altLang="en-US">
                <a:solidFill>
                  <a:srgbClr val="5352BC"/>
                </a:solidFill>
              </a:rPr>
              <a:t>商业街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2198371" y="5993130"/>
            <a:ext cx="1097280" cy="64516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主界面</a:t>
            </a:r>
            <a:r>
              <a:rPr lang="en-US" altLang="zh-CN">
                <a:solidFill>
                  <a:srgbClr val="5352BC"/>
                </a:solidFill>
              </a:rPr>
              <a:t>4</a:t>
            </a:r>
            <a:endParaRPr lang="en-US" altLang="zh-CN">
              <a:solidFill>
                <a:srgbClr val="5352BC"/>
              </a:solidFill>
            </a:endParaRPr>
          </a:p>
          <a:p>
            <a:pPr algn="ctr"/>
            <a:r>
              <a:rPr lang="zh-CN" altLang="en-US">
                <a:solidFill>
                  <a:srgbClr val="5352BC"/>
                </a:solidFill>
              </a:rPr>
              <a:t>创意</a:t>
            </a:r>
            <a:r>
              <a:rPr lang="zh-CN" altLang="en-US">
                <a:solidFill>
                  <a:srgbClr val="5352BC"/>
                </a:solidFill>
              </a:rPr>
              <a:t>工坊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4521835" y="219710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创建房间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4521835" y="279908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查找房间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4521835" y="340106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房间大厅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6734810" y="243078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准备房间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734810" y="316738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邀请</a:t>
            </a:r>
            <a:r>
              <a:rPr lang="zh-CN" altLang="en-US">
                <a:solidFill>
                  <a:srgbClr val="5352BC"/>
                </a:solidFill>
              </a:rPr>
              <a:t>好友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12" name="曲线连接符 11"/>
          <p:cNvCxnSpPr>
            <a:stCxn id="2" idx="3"/>
            <a:endCxn id="3" idx="1"/>
          </p:cNvCxnSpPr>
          <p:nvPr/>
        </p:nvCxnSpPr>
        <p:spPr>
          <a:xfrm>
            <a:off x="1516380" y="2983230"/>
            <a:ext cx="692150" cy="3175"/>
          </a:xfrm>
          <a:prstGeom prst="curvedConnector2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曲线连接符 12"/>
          <p:cNvCxnSpPr>
            <a:stCxn id="4" idx="0"/>
            <a:endCxn id="3" idx="2"/>
          </p:cNvCxnSpPr>
          <p:nvPr/>
        </p:nvCxnSpPr>
        <p:spPr>
          <a:xfrm rot="16200000">
            <a:off x="2494915" y="3568065"/>
            <a:ext cx="524510" cy="3175"/>
          </a:xfrm>
          <a:prstGeom prst="curvedConnector2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曲线连接符 13"/>
          <p:cNvCxnSpPr>
            <a:stCxn id="5" idx="0"/>
            <a:endCxn id="4" idx="2"/>
          </p:cNvCxnSpPr>
          <p:nvPr/>
        </p:nvCxnSpPr>
        <p:spPr>
          <a:xfrm rot="16200000">
            <a:off x="2505393" y="4717098"/>
            <a:ext cx="493395" cy="10160"/>
          </a:xfrm>
          <a:prstGeom prst="curvedConnector3">
            <a:avLst>
              <a:gd name="adj1" fmla="val 5000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/>
          <p:cNvCxnSpPr>
            <a:stCxn id="6" idx="0"/>
            <a:endCxn id="5" idx="2"/>
          </p:cNvCxnSpPr>
          <p:nvPr/>
        </p:nvCxnSpPr>
        <p:spPr>
          <a:xfrm rot="16200000">
            <a:off x="2557463" y="5803583"/>
            <a:ext cx="379095" cy="3175"/>
          </a:xfrm>
          <a:prstGeom prst="curvedConnector2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曲线连接符 15"/>
          <p:cNvCxnSpPr>
            <a:stCxn id="6" idx="1"/>
            <a:endCxn id="3" idx="1"/>
          </p:cNvCxnSpPr>
          <p:nvPr/>
        </p:nvCxnSpPr>
        <p:spPr>
          <a:xfrm rot="10800000" flipH="1">
            <a:off x="2198370" y="2983230"/>
            <a:ext cx="10160" cy="3332480"/>
          </a:xfrm>
          <a:prstGeom prst="curvedConnector3">
            <a:avLst>
              <a:gd name="adj1" fmla="val -234375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曲线连接符 16"/>
          <p:cNvCxnSpPr>
            <a:stCxn id="3" idx="3"/>
            <a:endCxn id="7" idx="1"/>
          </p:cNvCxnSpPr>
          <p:nvPr/>
        </p:nvCxnSpPr>
        <p:spPr>
          <a:xfrm flipV="1">
            <a:off x="3305810" y="2381250"/>
            <a:ext cx="1216025" cy="601980"/>
          </a:xfrm>
          <a:prstGeom prst="curvedConnector3">
            <a:avLst>
              <a:gd name="adj1" fmla="val 50026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曲线连接符 17"/>
          <p:cNvCxnSpPr>
            <a:stCxn id="3" idx="3"/>
            <a:endCxn id="8" idx="1"/>
          </p:cNvCxnSpPr>
          <p:nvPr/>
        </p:nvCxnSpPr>
        <p:spPr>
          <a:xfrm>
            <a:off x="3305810" y="2983230"/>
            <a:ext cx="1216025" cy="3175"/>
          </a:xfrm>
          <a:prstGeom prst="curvedConnector2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曲线连接符 18"/>
          <p:cNvCxnSpPr>
            <a:stCxn id="3" idx="3"/>
            <a:endCxn id="9" idx="1"/>
          </p:cNvCxnSpPr>
          <p:nvPr/>
        </p:nvCxnSpPr>
        <p:spPr>
          <a:xfrm>
            <a:off x="3305810" y="2983230"/>
            <a:ext cx="1216025" cy="601980"/>
          </a:xfrm>
          <a:prstGeom prst="curvedConnector3">
            <a:avLst>
              <a:gd name="adj1" fmla="val 50026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曲线连接符 19"/>
          <p:cNvCxnSpPr>
            <a:stCxn id="7" idx="3"/>
            <a:endCxn id="10" idx="1"/>
          </p:cNvCxnSpPr>
          <p:nvPr/>
        </p:nvCxnSpPr>
        <p:spPr>
          <a:xfrm>
            <a:off x="5619115" y="2381250"/>
            <a:ext cx="1115695" cy="233680"/>
          </a:xfrm>
          <a:prstGeom prst="curvedConnector3">
            <a:avLst>
              <a:gd name="adj1" fmla="val 50028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曲线连接符 20"/>
          <p:cNvCxnSpPr>
            <a:stCxn id="8" idx="3"/>
            <a:endCxn id="9" idx="3"/>
          </p:cNvCxnSpPr>
          <p:nvPr/>
        </p:nvCxnSpPr>
        <p:spPr>
          <a:xfrm>
            <a:off x="5619115" y="2983230"/>
            <a:ext cx="3175" cy="601980"/>
          </a:xfrm>
          <a:prstGeom prst="curvedConnector3">
            <a:avLst>
              <a:gd name="adj1" fmla="val 750000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曲线连接符 21"/>
          <p:cNvCxnSpPr>
            <a:stCxn id="8" idx="3"/>
            <a:endCxn id="10" idx="1"/>
          </p:cNvCxnSpPr>
          <p:nvPr/>
        </p:nvCxnSpPr>
        <p:spPr>
          <a:xfrm flipV="1">
            <a:off x="5619115" y="2614930"/>
            <a:ext cx="1115695" cy="368300"/>
          </a:xfrm>
          <a:prstGeom prst="curvedConnector3">
            <a:avLst>
              <a:gd name="adj1" fmla="val 50028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曲线连接符 22"/>
          <p:cNvCxnSpPr>
            <a:stCxn id="11" idx="0"/>
            <a:endCxn id="10" idx="2"/>
          </p:cNvCxnSpPr>
          <p:nvPr/>
        </p:nvCxnSpPr>
        <p:spPr>
          <a:xfrm rot="16200000">
            <a:off x="7099300" y="2983230"/>
            <a:ext cx="368300" cy="3175"/>
          </a:xfrm>
          <a:prstGeom prst="curvedConnector2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10258425" y="2381250"/>
            <a:ext cx="1402080" cy="46037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 sz="2400">
                <a:solidFill>
                  <a:srgbClr val="FF0000"/>
                </a:solidFill>
              </a:rPr>
              <a:t>开始游戏</a:t>
            </a:r>
            <a:endParaRPr lang="zh-CN" altLang="en-US" sz="2400">
              <a:solidFill>
                <a:srgbClr val="FF0000"/>
              </a:solidFill>
            </a:endParaRPr>
          </a:p>
        </p:txBody>
      </p:sp>
      <p:cxnSp>
        <p:nvCxnSpPr>
          <p:cNvPr id="25" name="曲线连接符 24"/>
          <p:cNvCxnSpPr>
            <a:stCxn id="10" idx="3"/>
            <a:endCxn id="26" idx="1"/>
          </p:cNvCxnSpPr>
          <p:nvPr/>
        </p:nvCxnSpPr>
        <p:spPr>
          <a:xfrm>
            <a:off x="7832090" y="2614930"/>
            <a:ext cx="664845" cy="3175"/>
          </a:xfrm>
          <a:prstGeom prst="curvedConnector3">
            <a:avLst>
              <a:gd name="adj1" fmla="val 50048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8496935" y="2432685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全员</a:t>
            </a:r>
            <a:r>
              <a:rPr lang="zh-CN" altLang="en-US">
                <a:solidFill>
                  <a:srgbClr val="5352BC"/>
                </a:solidFill>
              </a:rPr>
              <a:t>准备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27" name="曲线连接符 26"/>
          <p:cNvCxnSpPr>
            <a:stCxn id="11" idx="3"/>
            <a:endCxn id="26" idx="1"/>
          </p:cNvCxnSpPr>
          <p:nvPr/>
        </p:nvCxnSpPr>
        <p:spPr>
          <a:xfrm flipV="1">
            <a:off x="7832090" y="2616835"/>
            <a:ext cx="664845" cy="734695"/>
          </a:xfrm>
          <a:prstGeom prst="curvedConnector3">
            <a:avLst>
              <a:gd name="adj1" fmla="val 50048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曲线连接符 27"/>
          <p:cNvCxnSpPr>
            <a:stCxn id="26" idx="3"/>
            <a:endCxn id="24" idx="1"/>
          </p:cNvCxnSpPr>
          <p:nvPr/>
        </p:nvCxnSpPr>
        <p:spPr>
          <a:xfrm flipV="1">
            <a:off x="9594215" y="2611755"/>
            <a:ext cx="664210" cy="5080"/>
          </a:xfrm>
          <a:prstGeom prst="curvedConnector3">
            <a:avLst>
              <a:gd name="adj1" fmla="val 5000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文本框 28"/>
          <p:cNvSpPr txBox="1"/>
          <p:nvPr/>
        </p:nvSpPr>
        <p:spPr>
          <a:xfrm>
            <a:off x="4199890" y="3973195"/>
            <a:ext cx="6400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套装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30" name="文本框 29"/>
          <p:cNvSpPr txBox="1"/>
          <p:nvPr/>
        </p:nvSpPr>
        <p:spPr>
          <a:xfrm>
            <a:off x="4981575" y="3973195"/>
            <a:ext cx="6400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表情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5763260" y="3973195"/>
            <a:ext cx="6400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其他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32" name="曲线连接符 31"/>
          <p:cNvCxnSpPr>
            <a:stCxn id="4" idx="3"/>
            <a:endCxn id="29" idx="1"/>
          </p:cNvCxnSpPr>
          <p:nvPr/>
        </p:nvCxnSpPr>
        <p:spPr>
          <a:xfrm>
            <a:off x="3349625" y="4152900"/>
            <a:ext cx="850265" cy="4445"/>
          </a:xfrm>
          <a:prstGeom prst="curvedConnector3">
            <a:avLst>
              <a:gd name="adj1" fmla="val 50037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文本框 32"/>
          <p:cNvSpPr txBox="1"/>
          <p:nvPr/>
        </p:nvSpPr>
        <p:spPr>
          <a:xfrm>
            <a:off x="4540885" y="456057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家园入口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34" name="曲线连接符 33"/>
          <p:cNvCxnSpPr>
            <a:stCxn id="4" idx="3"/>
            <a:endCxn id="33" idx="1"/>
          </p:cNvCxnSpPr>
          <p:nvPr/>
        </p:nvCxnSpPr>
        <p:spPr>
          <a:xfrm>
            <a:off x="3349625" y="4152900"/>
            <a:ext cx="1191260" cy="591820"/>
          </a:xfrm>
          <a:prstGeom prst="curvedConnector3">
            <a:avLst>
              <a:gd name="adj1" fmla="val 5000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文本框 34"/>
          <p:cNvSpPr txBox="1"/>
          <p:nvPr/>
        </p:nvSpPr>
        <p:spPr>
          <a:xfrm>
            <a:off x="4397375" y="5107305"/>
            <a:ext cx="13258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各种类</a:t>
            </a:r>
            <a:r>
              <a:rPr lang="zh-CN" altLang="en-US">
                <a:solidFill>
                  <a:srgbClr val="5352BC"/>
                </a:solidFill>
              </a:rPr>
              <a:t>商店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36" name="曲线连接符 35"/>
          <p:cNvCxnSpPr>
            <a:stCxn id="5" idx="3"/>
            <a:endCxn id="35" idx="1"/>
          </p:cNvCxnSpPr>
          <p:nvPr/>
        </p:nvCxnSpPr>
        <p:spPr>
          <a:xfrm>
            <a:off x="3239135" y="5291455"/>
            <a:ext cx="1158240" cy="3175"/>
          </a:xfrm>
          <a:prstGeom prst="curvedConnector2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文本框 36"/>
          <p:cNvSpPr txBox="1"/>
          <p:nvPr/>
        </p:nvSpPr>
        <p:spPr>
          <a:xfrm>
            <a:off x="6496050" y="5107305"/>
            <a:ext cx="13258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商铺</a:t>
            </a:r>
            <a:r>
              <a:rPr lang="zh-CN" altLang="en-US">
                <a:solidFill>
                  <a:srgbClr val="5352BC"/>
                </a:solidFill>
              </a:rPr>
              <a:t>小任务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38" name="曲线连接符 37"/>
          <p:cNvCxnSpPr>
            <a:stCxn id="35" idx="3"/>
            <a:endCxn id="37" idx="1"/>
          </p:cNvCxnSpPr>
          <p:nvPr/>
        </p:nvCxnSpPr>
        <p:spPr>
          <a:xfrm>
            <a:off x="5723255" y="5291455"/>
            <a:ext cx="772795" cy="3175"/>
          </a:xfrm>
          <a:prstGeom prst="curvedConnector2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文本框 38"/>
          <p:cNvSpPr txBox="1"/>
          <p:nvPr/>
        </p:nvSpPr>
        <p:spPr>
          <a:xfrm>
            <a:off x="4283075" y="6131560"/>
            <a:ext cx="15544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创意工坊</a:t>
            </a:r>
            <a:r>
              <a:rPr lang="zh-CN" altLang="en-US">
                <a:solidFill>
                  <a:srgbClr val="5352BC"/>
                </a:solidFill>
              </a:rPr>
              <a:t>入口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40" name="曲线连接符 39"/>
          <p:cNvCxnSpPr>
            <a:stCxn id="6" idx="3"/>
            <a:endCxn id="39" idx="1"/>
          </p:cNvCxnSpPr>
          <p:nvPr/>
        </p:nvCxnSpPr>
        <p:spPr>
          <a:xfrm>
            <a:off x="3295650" y="6315710"/>
            <a:ext cx="987425" cy="3175"/>
          </a:xfrm>
          <a:prstGeom prst="curvedConnector2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文本框 40"/>
          <p:cNvSpPr txBox="1"/>
          <p:nvPr/>
        </p:nvSpPr>
        <p:spPr>
          <a:xfrm>
            <a:off x="1066800" y="201295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规则</a:t>
            </a:r>
            <a:r>
              <a:rPr lang="zh-CN" altLang="en-US">
                <a:solidFill>
                  <a:srgbClr val="5352BC"/>
                </a:solidFill>
              </a:rPr>
              <a:t>说明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42" name="曲线连接符 41"/>
          <p:cNvCxnSpPr>
            <a:stCxn id="41" idx="2"/>
            <a:endCxn id="3" idx="0"/>
          </p:cNvCxnSpPr>
          <p:nvPr/>
        </p:nvCxnSpPr>
        <p:spPr>
          <a:xfrm rot="5400000" flipV="1">
            <a:off x="2046605" y="1950085"/>
            <a:ext cx="279400" cy="1141730"/>
          </a:xfrm>
          <a:prstGeom prst="curvedConnector3">
            <a:avLst>
              <a:gd name="adj1" fmla="val 5000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文本框 43"/>
          <p:cNvSpPr txBox="1"/>
          <p:nvPr/>
        </p:nvSpPr>
        <p:spPr>
          <a:xfrm>
            <a:off x="2207895" y="1490345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模式</a:t>
            </a:r>
            <a:r>
              <a:rPr lang="zh-CN" altLang="en-US">
                <a:solidFill>
                  <a:srgbClr val="5352BC"/>
                </a:solidFill>
              </a:rPr>
              <a:t>选择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45" name="曲线连接符 44"/>
          <p:cNvCxnSpPr>
            <a:stCxn id="3" idx="0"/>
            <a:endCxn id="44" idx="2"/>
          </p:cNvCxnSpPr>
          <p:nvPr/>
        </p:nvCxnSpPr>
        <p:spPr>
          <a:xfrm rot="16200000" flipV="1">
            <a:off x="2355850" y="2259330"/>
            <a:ext cx="802005" cy="635"/>
          </a:xfrm>
          <a:prstGeom prst="curvedConnector3">
            <a:avLst>
              <a:gd name="adj1" fmla="val 4996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文本框 45"/>
          <p:cNvSpPr txBox="1"/>
          <p:nvPr/>
        </p:nvSpPr>
        <p:spPr>
          <a:xfrm>
            <a:off x="3878580" y="815975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设置菜单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47" name="曲线连接符 46"/>
          <p:cNvCxnSpPr>
            <a:stCxn id="3" idx="0"/>
            <a:endCxn id="46" idx="2"/>
          </p:cNvCxnSpPr>
          <p:nvPr/>
        </p:nvCxnSpPr>
        <p:spPr>
          <a:xfrm rot="16200000">
            <a:off x="2854008" y="1087438"/>
            <a:ext cx="1476375" cy="1670050"/>
          </a:xfrm>
          <a:prstGeom prst="curvedConnector3">
            <a:avLst>
              <a:gd name="adj1" fmla="val 5000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文本框 47"/>
          <p:cNvSpPr txBox="1"/>
          <p:nvPr/>
        </p:nvSpPr>
        <p:spPr>
          <a:xfrm>
            <a:off x="5534660" y="13335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音频选项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49" name="曲线连接符 48"/>
          <p:cNvCxnSpPr>
            <a:stCxn id="46" idx="3"/>
            <a:endCxn id="48" idx="1"/>
          </p:cNvCxnSpPr>
          <p:nvPr/>
        </p:nvCxnSpPr>
        <p:spPr>
          <a:xfrm flipV="1">
            <a:off x="4975860" y="317500"/>
            <a:ext cx="558800" cy="682625"/>
          </a:xfrm>
          <a:prstGeom prst="curvedConnector3">
            <a:avLst>
              <a:gd name="adj1" fmla="val 5000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5755005" y="631825"/>
            <a:ext cx="6400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设置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51" name="曲线连接符 50"/>
          <p:cNvCxnSpPr>
            <a:stCxn id="46" idx="3"/>
            <a:endCxn id="50" idx="1"/>
          </p:cNvCxnSpPr>
          <p:nvPr/>
        </p:nvCxnSpPr>
        <p:spPr>
          <a:xfrm flipV="1">
            <a:off x="4975860" y="815975"/>
            <a:ext cx="779145" cy="184150"/>
          </a:xfrm>
          <a:prstGeom prst="curvedConnector3">
            <a:avLst>
              <a:gd name="adj1" fmla="val 50041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2" name="文本框 51"/>
          <p:cNvSpPr txBox="1"/>
          <p:nvPr/>
        </p:nvSpPr>
        <p:spPr>
          <a:xfrm>
            <a:off x="5297805" y="1184275"/>
            <a:ext cx="15544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制作人员</a:t>
            </a:r>
            <a:r>
              <a:rPr lang="zh-CN" altLang="en-US">
                <a:solidFill>
                  <a:srgbClr val="5352BC"/>
                </a:solidFill>
              </a:rPr>
              <a:t>名单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53" name="曲线连接符 52"/>
          <p:cNvCxnSpPr>
            <a:stCxn id="46" idx="3"/>
            <a:endCxn id="52" idx="1"/>
          </p:cNvCxnSpPr>
          <p:nvPr/>
        </p:nvCxnSpPr>
        <p:spPr>
          <a:xfrm>
            <a:off x="4975860" y="1000125"/>
            <a:ext cx="321945" cy="368300"/>
          </a:xfrm>
          <a:prstGeom prst="curvedConnector3">
            <a:avLst>
              <a:gd name="adj1" fmla="val 50099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7306945" y="631825"/>
            <a:ext cx="13258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控制器</a:t>
            </a:r>
            <a:r>
              <a:rPr lang="zh-CN" altLang="en-US">
                <a:solidFill>
                  <a:srgbClr val="5352BC"/>
                </a:solidFill>
              </a:rPr>
              <a:t>设置</a:t>
            </a:r>
            <a:endParaRPr lang="zh-CN" altLang="en-US">
              <a:solidFill>
                <a:srgbClr val="5352BC"/>
              </a:solidFill>
            </a:endParaRPr>
          </a:p>
        </p:txBody>
      </p:sp>
      <p:cxnSp>
        <p:nvCxnSpPr>
          <p:cNvPr id="55" name="曲线连接符 54"/>
          <p:cNvCxnSpPr>
            <a:endCxn id="54" idx="1"/>
          </p:cNvCxnSpPr>
          <p:nvPr/>
        </p:nvCxnSpPr>
        <p:spPr>
          <a:xfrm flipV="1">
            <a:off x="6393815" y="815975"/>
            <a:ext cx="913130" cy="20955"/>
          </a:xfrm>
          <a:prstGeom prst="curvedConnector3">
            <a:avLst>
              <a:gd name="adj1" fmla="val 50070"/>
            </a:avLst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文本框 55"/>
          <p:cNvSpPr txBox="1"/>
          <p:nvPr/>
        </p:nvSpPr>
        <p:spPr>
          <a:xfrm>
            <a:off x="6396355" y="182880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FF0000"/>
                </a:solidFill>
              </a:rPr>
              <a:t>退出游戏</a:t>
            </a:r>
            <a:endParaRPr lang="zh-CN" altLang="en-US">
              <a:solidFill>
                <a:srgbClr val="FF0000"/>
              </a:solidFill>
            </a:endParaRPr>
          </a:p>
        </p:txBody>
      </p:sp>
      <p:cxnSp>
        <p:nvCxnSpPr>
          <p:cNvPr id="57" name="曲线连接符 56"/>
          <p:cNvCxnSpPr>
            <a:stCxn id="56" idx="1"/>
            <a:endCxn id="46" idx="2"/>
          </p:cNvCxnSpPr>
          <p:nvPr/>
        </p:nvCxnSpPr>
        <p:spPr>
          <a:xfrm rot="10800000">
            <a:off x="4426585" y="1183640"/>
            <a:ext cx="1969135" cy="828675"/>
          </a:xfrm>
          <a:prstGeom prst="curvedConnector2">
            <a:avLst/>
          </a:prstGeom>
          <a:ln w="25400"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2" name="文本框 1"/>
          <p:cNvSpPr txBox="1"/>
          <p:nvPr/>
        </p:nvSpPr>
        <p:spPr>
          <a:xfrm>
            <a:off x="955675" y="2578735"/>
            <a:ext cx="995680" cy="583565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待机</a:t>
            </a:r>
            <a:endParaRPr lang="zh-CN" altLang="en-US" sz="3200">
              <a:solidFill>
                <a:schemeClr val="bg1"/>
              </a:solidFill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991610" y="2686685"/>
            <a:ext cx="640080" cy="368300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跑步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892675" y="3811905"/>
            <a:ext cx="1097280" cy="368300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原地</a:t>
            </a:r>
            <a:r>
              <a:rPr lang="zh-CN" altLang="en-US">
                <a:solidFill>
                  <a:srgbClr val="5352BC"/>
                </a:solidFill>
              </a:rPr>
              <a:t>滞空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3349625" y="3876675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原地起跳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59" name="文本框 58"/>
          <p:cNvSpPr txBox="1"/>
          <p:nvPr/>
        </p:nvSpPr>
        <p:spPr>
          <a:xfrm>
            <a:off x="6781800" y="3811905"/>
            <a:ext cx="1097280" cy="368300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原地落地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0" name="文本框 59"/>
          <p:cNvSpPr txBox="1"/>
          <p:nvPr/>
        </p:nvSpPr>
        <p:spPr>
          <a:xfrm>
            <a:off x="2077085" y="4602480"/>
            <a:ext cx="1097280" cy="368300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原地抓取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1" name="文本框 60"/>
          <p:cNvSpPr txBox="1"/>
          <p:nvPr/>
        </p:nvSpPr>
        <p:spPr>
          <a:xfrm>
            <a:off x="2489200" y="1300480"/>
            <a:ext cx="1097280" cy="368300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跑步起跳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62" name="文本框 61"/>
          <p:cNvSpPr txBox="1"/>
          <p:nvPr/>
        </p:nvSpPr>
        <p:spPr>
          <a:xfrm>
            <a:off x="4031615" y="1302385"/>
            <a:ext cx="1097280" cy="368300"/>
          </a:xfrm>
          <a:prstGeom prst="rect">
            <a:avLst/>
          </a:prstGeom>
          <a:solidFill>
            <a:srgbClr val="92D050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</a:rPr>
              <a:t>跑步</a:t>
            </a:r>
            <a:r>
              <a:rPr lang="zh-CN" altLang="en-US">
                <a:solidFill>
                  <a:srgbClr val="5352BC"/>
                </a:solidFill>
              </a:rPr>
              <a:t>滞空</a:t>
            </a:r>
            <a:endParaRPr lang="zh-CN" altLang="en-US">
              <a:solidFill>
                <a:srgbClr val="5352BC"/>
              </a:solidFill>
            </a:endParaRPr>
          </a:p>
        </p:txBody>
      </p:sp>
      <p:sp>
        <p:nvSpPr>
          <p:cNvPr id="63" name="文本框 62"/>
          <p:cNvSpPr txBox="1"/>
          <p:nvPr/>
        </p:nvSpPr>
        <p:spPr>
          <a:xfrm>
            <a:off x="5574030" y="1302385"/>
            <a:ext cx="1097280" cy="368300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跑步落地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4" name="文本框 63"/>
          <p:cNvSpPr txBox="1"/>
          <p:nvPr/>
        </p:nvSpPr>
        <p:spPr>
          <a:xfrm>
            <a:off x="7863840" y="1668780"/>
            <a:ext cx="1097280" cy="368300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跑步抓取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65" name="文本框 64"/>
          <p:cNvSpPr txBox="1"/>
          <p:nvPr/>
        </p:nvSpPr>
        <p:spPr>
          <a:xfrm>
            <a:off x="8961120" y="2633345"/>
            <a:ext cx="995680" cy="583565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待机</a:t>
            </a:r>
            <a:endParaRPr lang="zh-CN" altLang="en-US" sz="3200">
              <a:solidFill>
                <a:schemeClr val="bg1"/>
              </a:solidFill>
            </a:endParaRPr>
          </a:p>
        </p:txBody>
      </p:sp>
      <p:cxnSp>
        <p:nvCxnSpPr>
          <p:cNvPr id="67" name="曲线连接符 66"/>
          <p:cNvCxnSpPr>
            <a:stCxn id="2" idx="3"/>
            <a:endCxn id="41" idx="1"/>
          </p:cNvCxnSpPr>
          <p:nvPr/>
        </p:nvCxnSpPr>
        <p:spPr>
          <a:xfrm>
            <a:off x="1951355" y="2870835"/>
            <a:ext cx="2040255" cy="3175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曲线连接符 67"/>
          <p:cNvCxnSpPr>
            <a:stCxn id="41" idx="0"/>
            <a:endCxn id="61" idx="2"/>
          </p:cNvCxnSpPr>
          <p:nvPr/>
        </p:nvCxnSpPr>
        <p:spPr>
          <a:xfrm rot="16200000" flipV="1">
            <a:off x="3165475" y="1540510"/>
            <a:ext cx="1017905" cy="1273810"/>
          </a:xfrm>
          <a:prstGeom prst="curvedConnector3">
            <a:avLst>
              <a:gd name="adj1" fmla="val 5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曲线连接符 68"/>
          <p:cNvCxnSpPr>
            <a:stCxn id="61" idx="3"/>
            <a:endCxn id="62" idx="1"/>
          </p:cNvCxnSpPr>
          <p:nvPr/>
        </p:nvCxnSpPr>
        <p:spPr>
          <a:xfrm>
            <a:off x="3586480" y="1484630"/>
            <a:ext cx="445135" cy="1905"/>
          </a:xfrm>
          <a:prstGeom prst="curvedConnector3">
            <a:avLst>
              <a:gd name="adj1" fmla="val 50071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0" name="曲线连接符 69"/>
          <p:cNvCxnSpPr>
            <a:stCxn id="62" idx="3"/>
            <a:endCxn id="63" idx="1"/>
          </p:cNvCxnSpPr>
          <p:nvPr/>
        </p:nvCxnSpPr>
        <p:spPr>
          <a:xfrm>
            <a:off x="5128895" y="1486535"/>
            <a:ext cx="445135" cy="3175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1" name="曲线连接符 70"/>
          <p:cNvCxnSpPr>
            <a:stCxn id="63" idx="2"/>
            <a:endCxn id="41" idx="0"/>
          </p:cNvCxnSpPr>
          <p:nvPr/>
        </p:nvCxnSpPr>
        <p:spPr>
          <a:xfrm rot="5400000">
            <a:off x="4709160" y="1273175"/>
            <a:ext cx="1016000" cy="1811020"/>
          </a:xfrm>
          <a:prstGeom prst="curvedConnector3">
            <a:avLst>
              <a:gd name="adj1" fmla="val 5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2" name="曲线连接符 71"/>
          <p:cNvCxnSpPr>
            <a:stCxn id="41" idx="3"/>
            <a:endCxn id="65" idx="1"/>
          </p:cNvCxnSpPr>
          <p:nvPr/>
        </p:nvCxnSpPr>
        <p:spPr>
          <a:xfrm>
            <a:off x="4631690" y="2870835"/>
            <a:ext cx="4329430" cy="54610"/>
          </a:xfrm>
          <a:prstGeom prst="curvedConnector3">
            <a:avLst>
              <a:gd name="adj1" fmla="val 5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曲线连接符 72"/>
          <p:cNvCxnSpPr>
            <a:stCxn id="41" idx="3"/>
            <a:endCxn id="91" idx="1"/>
          </p:cNvCxnSpPr>
          <p:nvPr/>
        </p:nvCxnSpPr>
        <p:spPr>
          <a:xfrm flipV="1">
            <a:off x="4631690" y="1590040"/>
            <a:ext cx="3047365" cy="1280795"/>
          </a:xfrm>
          <a:prstGeom prst="curvedConnector3">
            <a:avLst>
              <a:gd name="adj1" fmla="val 5001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4" name="曲线连接符 73"/>
          <p:cNvCxnSpPr>
            <a:stCxn id="91" idx="2"/>
            <a:endCxn id="41" idx="0"/>
          </p:cNvCxnSpPr>
          <p:nvPr/>
        </p:nvCxnSpPr>
        <p:spPr>
          <a:xfrm rot="5400000">
            <a:off x="6115685" y="389890"/>
            <a:ext cx="492760" cy="4100830"/>
          </a:xfrm>
          <a:prstGeom prst="curvedConnector3">
            <a:avLst>
              <a:gd name="adj1" fmla="val 5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5" name="曲线连接符 74"/>
          <p:cNvCxnSpPr>
            <a:stCxn id="2" idx="2"/>
            <a:endCxn id="58" idx="1"/>
          </p:cNvCxnSpPr>
          <p:nvPr/>
        </p:nvCxnSpPr>
        <p:spPr>
          <a:xfrm rot="5400000" flipV="1">
            <a:off x="1952308" y="2663508"/>
            <a:ext cx="898525" cy="1896110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曲线连接符 75"/>
          <p:cNvCxnSpPr>
            <a:stCxn id="58" idx="3"/>
            <a:endCxn id="43" idx="1"/>
          </p:cNvCxnSpPr>
          <p:nvPr/>
        </p:nvCxnSpPr>
        <p:spPr>
          <a:xfrm flipV="1">
            <a:off x="4446905" y="3996055"/>
            <a:ext cx="445770" cy="64770"/>
          </a:xfrm>
          <a:prstGeom prst="curvedConnector3">
            <a:avLst>
              <a:gd name="adj1" fmla="val 5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7" name="曲线连接符 76"/>
          <p:cNvCxnSpPr>
            <a:stCxn id="43" idx="3"/>
            <a:endCxn id="59" idx="1"/>
          </p:cNvCxnSpPr>
          <p:nvPr/>
        </p:nvCxnSpPr>
        <p:spPr>
          <a:xfrm>
            <a:off x="5989955" y="3996055"/>
            <a:ext cx="791845" cy="3175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8" name="曲线连接符 77"/>
          <p:cNvCxnSpPr>
            <a:stCxn id="2" idx="2"/>
            <a:endCxn id="90" idx="1"/>
          </p:cNvCxnSpPr>
          <p:nvPr/>
        </p:nvCxnSpPr>
        <p:spPr>
          <a:xfrm rot="5400000" flipV="1">
            <a:off x="717550" y="3897630"/>
            <a:ext cx="1905000" cy="433705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9" name="曲线连接符 78"/>
          <p:cNvCxnSpPr>
            <a:stCxn id="90" idx="3"/>
            <a:endCxn id="65" idx="2"/>
          </p:cNvCxnSpPr>
          <p:nvPr/>
        </p:nvCxnSpPr>
        <p:spPr>
          <a:xfrm flipV="1">
            <a:off x="3354070" y="3216910"/>
            <a:ext cx="6104890" cy="1850390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0" name="曲线连接符 79"/>
          <p:cNvCxnSpPr>
            <a:stCxn id="59" idx="3"/>
            <a:endCxn id="65" idx="2"/>
          </p:cNvCxnSpPr>
          <p:nvPr/>
        </p:nvCxnSpPr>
        <p:spPr>
          <a:xfrm flipV="1">
            <a:off x="7879080" y="3216910"/>
            <a:ext cx="1579880" cy="779145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曲线连接符 81"/>
          <p:cNvCxnSpPr>
            <a:stCxn id="59" idx="0"/>
            <a:endCxn id="41" idx="2"/>
          </p:cNvCxnSpPr>
          <p:nvPr/>
        </p:nvCxnSpPr>
        <p:spPr>
          <a:xfrm rot="16200000" flipV="1">
            <a:off x="5442585" y="1924050"/>
            <a:ext cx="756920" cy="3018790"/>
          </a:xfrm>
          <a:prstGeom prst="curvedConnector3">
            <a:avLst>
              <a:gd name="adj1" fmla="val 5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3" name="曲线连接符 82"/>
          <p:cNvCxnSpPr>
            <a:stCxn id="90" idx="0"/>
            <a:endCxn id="41" idx="1"/>
          </p:cNvCxnSpPr>
          <p:nvPr/>
        </p:nvCxnSpPr>
        <p:spPr>
          <a:xfrm rot="16200000">
            <a:off x="2509520" y="2981960"/>
            <a:ext cx="1592580" cy="1370965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曲线连接符 84"/>
          <p:cNvCxnSpPr>
            <a:stCxn id="91" idx="3"/>
            <a:endCxn id="65" idx="0"/>
          </p:cNvCxnSpPr>
          <p:nvPr/>
        </p:nvCxnSpPr>
        <p:spPr>
          <a:xfrm>
            <a:off x="9145905" y="1590040"/>
            <a:ext cx="313055" cy="1043305"/>
          </a:xfrm>
          <a:prstGeom prst="curvedConnector2">
            <a:avLst/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6" name="曲线连接符 85"/>
          <p:cNvCxnSpPr>
            <a:stCxn id="63" idx="3"/>
            <a:endCxn id="65" idx="1"/>
          </p:cNvCxnSpPr>
          <p:nvPr/>
        </p:nvCxnSpPr>
        <p:spPr>
          <a:xfrm>
            <a:off x="6671310" y="1486535"/>
            <a:ext cx="2289810" cy="1438910"/>
          </a:xfrm>
          <a:prstGeom prst="curvedConnector3">
            <a:avLst>
              <a:gd name="adj1" fmla="val 50000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7" name="曲线连接符 86"/>
          <p:cNvCxnSpPr>
            <a:stCxn id="63" idx="3"/>
            <a:endCxn id="90" idx="0"/>
          </p:cNvCxnSpPr>
          <p:nvPr/>
        </p:nvCxnSpPr>
        <p:spPr>
          <a:xfrm flipH="1">
            <a:off x="2620645" y="1486535"/>
            <a:ext cx="4050665" cy="2976880"/>
          </a:xfrm>
          <a:prstGeom prst="curvedConnector4">
            <a:avLst>
              <a:gd name="adj1" fmla="val -5879"/>
              <a:gd name="adj2" fmla="val 53093"/>
            </a:avLst>
          </a:prstGeom>
          <a:ln w="28575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8" name="文本框 87"/>
          <p:cNvSpPr txBox="1"/>
          <p:nvPr/>
        </p:nvSpPr>
        <p:spPr>
          <a:xfrm>
            <a:off x="2077085" y="5132705"/>
            <a:ext cx="1097280" cy="368300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原地</a:t>
            </a:r>
            <a:r>
              <a:rPr lang="zh-CN" altLang="en-US">
                <a:solidFill>
                  <a:schemeClr val="bg1"/>
                </a:solidFill>
              </a:rPr>
              <a:t>表情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89" name="文本框 88"/>
          <p:cNvSpPr txBox="1"/>
          <p:nvPr/>
        </p:nvSpPr>
        <p:spPr>
          <a:xfrm>
            <a:off x="7863840" y="1138555"/>
            <a:ext cx="1097280" cy="368300"/>
          </a:xfrm>
          <a:prstGeom prst="rect">
            <a:avLst/>
          </a:prstGeom>
          <a:solidFill>
            <a:srgbClr val="00B0F0"/>
          </a:solidFill>
        </p:spPr>
        <p:txBody>
          <a:bodyPr wrap="non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</a:rPr>
              <a:t>跑步表情</a:t>
            </a:r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90" name="矩形 89"/>
          <p:cNvSpPr/>
          <p:nvPr/>
        </p:nvSpPr>
        <p:spPr>
          <a:xfrm>
            <a:off x="1887220" y="4463415"/>
            <a:ext cx="1466850" cy="1207770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1" name="矩形 90"/>
          <p:cNvSpPr/>
          <p:nvPr/>
        </p:nvSpPr>
        <p:spPr>
          <a:xfrm>
            <a:off x="7679055" y="986155"/>
            <a:ext cx="1466850" cy="1207770"/>
          </a:xfrm>
          <a:prstGeom prst="rect">
            <a:avLst/>
          </a:prstGeom>
          <a:noFill/>
          <a:ln w="44450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2" name="文本框 91"/>
          <p:cNvSpPr txBox="1"/>
          <p:nvPr/>
        </p:nvSpPr>
        <p:spPr>
          <a:xfrm>
            <a:off x="8961120" y="4343400"/>
            <a:ext cx="995680" cy="583565"/>
          </a:xfrm>
          <a:prstGeom prst="rect">
            <a:avLst/>
          </a:prstGeom>
          <a:solidFill>
            <a:srgbClr val="FFFF00"/>
          </a:solidFill>
        </p:spPr>
        <p:txBody>
          <a:bodyPr wrap="none" rtlCol="0">
            <a:spAutoFit/>
          </a:bodyPr>
          <a:p>
            <a:r>
              <a:rPr lang="zh-CN" altLang="en-US" sz="3200">
                <a:solidFill>
                  <a:schemeClr val="tx1"/>
                </a:solidFill>
              </a:rPr>
              <a:t>眩晕</a:t>
            </a:r>
            <a:endParaRPr lang="zh-CN" altLang="en-US" sz="3200">
              <a:solidFill>
                <a:schemeClr val="tx1"/>
              </a:solidFill>
            </a:endParaRPr>
          </a:p>
        </p:txBody>
      </p:sp>
      <p:sp>
        <p:nvSpPr>
          <p:cNvPr id="99" name="文本框 98"/>
          <p:cNvSpPr txBox="1"/>
          <p:nvPr/>
        </p:nvSpPr>
        <p:spPr>
          <a:xfrm>
            <a:off x="7765415" y="5305425"/>
            <a:ext cx="3794125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2400"/>
              <a:t>PS</a:t>
            </a:r>
            <a:r>
              <a:rPr lang="zh-CN" altLang="en-US" sz="2400"/>
              <a:t>：白色无敌帧</a:t>
            </a:r>
            <a:endParaRPr lang="zh-CN" altLang="en-US" sz="2400"/>
          </a:p>
          <a:p>
            <a:r>
              <a:rPr lang="en-US" altLang="zh-CN" sz="2400"/>
              <a:t>         </a:t>
            </a:r>
            <a:r>
              <a:rPr lang="zh-CN" altLang="en-US" sz="2400"/>
              <a:t>蓝色接眩晕</a:t>
            </a:r>
            <a:endParaRPr lang="zh-CN" altLang="en-US" sz="2400"/>
          </a:p>
          <a:p>
            <a:r>
              <a:rPr lang="en-US" altLang="zh-CN" sz="2400"/>
              <a:t>         </a:t>
            </a:r>
            <a:r>
              <a:rPr lang="zh-CN" altLang="en-US" sz="2400"/>
              <a:t>蓝色和绿色接死亡</a:t>
            </a:r>
            <a:endParaRPr lang="zh-CN" altLang="en-US" sz="2400"/>
          </a:p>
        </p:txBody>
      </p:sp>
      <p:sp>
        <p:nvSpPr>
          <p:cNvPr id="100" name="文本框 99"/>
          <p:cNvSpPr txBox="1"/>
          <p:nvPr/>
        </p:nvSpPr>
        <p:spPr>
          <a:xfrm>
            <a:off x="10458450" y="4343400"/>
            <a:ext cx="995680" cy="583565"/>
          </a:xfrm>
          <a:prstGeom prst="rect">
            <a:avLst/>
          </a:prstGeom>
          <a:solidFill>
            <a:srgbClr val="FF0000"/>
          </a:solidFill>
        </p:spPr>
        <p:txBody>
          <a:bodyPr wrap="none" rtlCol="0">
            <a:spAutoFit/>
          </a:bodyPr>
          <a:p>
            <a:r>
              <a:rPr lang="zh-CN" altLang="en-US" sz="3200">
                <a:solidFill>
                  <a:schemeClr val="bg1"/>
                </a:solidFill>
              </a:rPr>
              <a:t>死亡</a:t>
            </a:r>
            <a:endParaRPr lang="zh-CN" altLang="en-US" sz="320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15" name="椭圆 14"/>
          <p:cNvSpPr/>
          <p:nvPr/>
        </p:nvSpPr>
        <p:spPr>
          <a:xfrm>
            <a:off x="2560320" y="1116965"/>
            <a:ext cx="370840" cy="370840"/>
          </a:xfrm>
          <a:prstGeom prst="ellipse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6" name="矩形 15"/>
          <p:cNvSpPr/>
          <p:nvPr/>
        </p:nvSpPr>
        <p:spPr>
          <a:xfrm>
            <a:off x="2707640" y="1289050"/>
            <a:ext cx="76200" cy="1437005"/>
          </a:xfrm>
          <a:prstGeom prst="rect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aseline="-25000"/>
          </a:p>
        </p:txBody>
      </p:sp>
      <p:sp>
        <p:nvSpPr>
          <p:cNvPr id="17" name="椭圆 16"/>
          <p:cNvSpPr/>
          <p:nvPr/>
        </p:nvSpPr>
        <p:spPr>
          <a:xfrm>
            <a:off x="2560320" y="2553970"/>
            <a:ext cx="370840" cy="370840"/>
          </a:xfrm>
          <a:prstGeom prst="ellipse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8" name="矩形 17"/>
          <p:cNvSpPr/>
          <p:nvPr/>
        </p:nvSpPr>
        <p:spPr>
          <a:xfrm>
            <a:off x="2707640" y="2726055"/>
            <a:ext cx="76200" cy="1437005"/>
          </a:xfrm>
          <a:prstGeom prst="rect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aseline="-25000"/>
          </a:p>
        </p:txBody>
      </p:sp>
      <p:sp>
        <p:nvSpPr>
          <p:cNvPr id="19" name="椭圆 18"/>
          <p:cNvSpPr/>
          <p:nvPr/>
        </p:nvSpPr>
        <p:spPr>
          <a:xfrm>
            <a:off x="2560320" y="3990975"/>
            <a:ext cx="370840" cy="370840"/>
          </a:xfrm>
          <a:prstGeom prst="ellipse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矩形 19"/>
          <p:cNvSpPr/>
          <p:nvPr/>
        </p:nvSpPr>
        <p:spPr>
          <a:xfrm>
            <a:off x="2707640" y="4163060"/>
            <a:ext cx="76200" cy="1437005"/>
          </a:xfrm>
          <a:prstGeom prst="rect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aseline="-25000"/>
          </a:p>
        </p:txBody>
      </p:sp>
      <p:sp>
        <p:nvSpPr>
          <p:cNvPr id="21" name="椭圆 20"/>
          <p:cNvSpPr/>
          <p:nvPr/>
        </p:nvSpPr>
        <p:spPr>
          <a:xfrm>
            <a:off x="2560320" y="5419725"/>
            <a:ext cx="370840" cy="370840"/>
          </a:xfrm>
          <a:prstGeom prst="ellipse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6" name="文本框 25"/>
          <p:cNvSpPr txBox="1"/>
          <p:nvPr/>
        </p:nvSpPr>
        <p:spPr>
          <a:xfrm>
            <a:off x="1578610" y="965835"/>
            <a:ext cx="722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1.</a:t>
            </a:r>
            <a:endParaRPr lang="en-US" altLang="zh-CN" sz="40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27" name="文本框 26"/>
          <p:cNvSpPr txBox="1"/>
          <p:nvPr/>
        </p:nvSpPr>
        <p:spPr>
          <a:xfrm>
            <a:off x="1578610" y="2394585"/>
            <a:ext cx="722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2.</a:t>
            </a:r>
            <a:endParaRPr lang="en-US" altLang="zh-CN" sz="40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28" name="文本框 27"/>
          <p:cNvSpPr txBox="1"/>
          <p:nvPr/>
        </p:nvSpPr>
        <p:spPr>
          <a:xfrm>
            <a:off x="1578610" y="3823335"/>
            <a:ext cx="722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3.</a:t>
            </a:r>
            <a:endParaRPr lang="en-US" altLang="zh-CN" sz="40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1578610" y="5252085"/>
            <a:ext cx="722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4.</a:t>
            </a:r>
            <a:endParaRPr lang="en-US" altLang="zh-CN" sz="40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41" name="文本框 40"/>
          <p:cNvSpPr txBox="1"/>
          <p:nvPr/>
        </p:nvSpPr>
        <p:spPr>
          <a:xfrm>
            <a:off x="3190240" y="1010285"/>
            <a:ext cx="20535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游戏封面</a:t>
            </a:r>
            <a:endParaRPr lang="zh-CN" altLang="en-US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288665" y="2394585"/>
            <a:ext cx="2348865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r>
              <a:rPr lang="en-US" altLang="zh-CN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1</a:t>
            </a:r>
            <a:endParaRPr lang="en-US" altLang="zh-CN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开始游戏</a:t>
            </a:r>
            <a:endParaRPr lang="zh-CN" altLang="en-US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3288665" y="3884930"/>
            <a:ext cx="20535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r>
              <a:rPr lang="en-US" altLang="zh-CN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2</a:t>
            </a:r>
            <a:endParaRPr lang="en-US" altLang="zh-CN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衣橱</a:t>
            </a:r>
            <a:endParaRPr lang="zh-CN" altLang="en-US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44" name="文本框 43"/>
          <p:cNvSpPr txBox="1"/>
          <p:nvPr/>
        </p:nvSpPr>
        <p:spPr>
          <a:xfrm>
            <a:off x="3288665" y="5207000"/>
            <a:ext cx="20535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r>
              <a:rPr lang="en-US" altLang="zh-CN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3</a:t>
            </a:r>
            <a:endParaRPr lang="en-US" altLang="zh-CN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创意工坊</a:t>
            </a:r>
            <a:endParaRPr lang="zh-CN" altLang="en-US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7385685" y="1134110"/>
            <a:ext cx="370840" cy="370840"/>
          </a:xfrm>
          <a:prstGeom prst="ellipse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6" name="矩形 45"/>
          <p:cNvSpPr/>
          <p:nvPr/>
        </p:nvSpPr>
        <p:spPr>
          <a:xfrm>
            <a:off x="7533005" y="1306195"/>
            <a:ext cx="76200" cy="1437005"/>
          </a:xfrm>
          <a:prstGeom prst="rect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aseline="-25000"/>
          </a:p>
        </p:txBody>
      </p:sp>
      <p:sp>
        <p:nvSpPr>
          <p:cNvPr id="47" name="椭圆 46"/>
          <p:cNvSpPr/>
          <p:nvPr/>
        </p:nvSpPr>
        <p:spPr>
          <a:xfrm>
            <a:off x="7385685" y="2571115"/>
            <a:ext cx="370840" cy="370840"/>
          </a:xfrm>
          <a:prstGeom prst="ellipse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8" name="矩形 47"/>
          <p:cNvSpPr/>
          <p:nvPr/>
        </p:nvSpPr>
        <p:spPr>
          <a:xfrm>
            <a:off x="7533005" y="2743200"/>
            <a:ext cx="76200" cy="1437005"/>
          </a:xfrm>
          <a:prstGeom prst="rect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baseline="-25000"/>
          </a:p>
        </p:txBody>
      </p:sp>
      <p:sp>
        <p:nvSpPr>
          <p:cNvPr id="49" name="椭圆 48"/>
          <p:cNvSpPr/>
          <p:nvPr/>
        </p:nvSpPr>
        <p:spPr>
          <a:xfrm>
            <a:off x="7385685" y="4008120"/>
            <a:ext cx="370840" cy="370840"/>
          </a:xfrm>
          <a:prstGeom prst="ellipse">
            <a:avLst/>
          </a:prstGeom>
          <a:solidFill>
            <a:srgbClr val="5352B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2" name="文本框 51"/>
          <p:cNvSpPr txBox="1"/>
          <p:nvPr/>
        </p:nvSpPr>
        <p:spPr>
          <a:xfrm>
            <a:off x="6403975" y="982980"/>
            <a:ext cx="722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5.</a:t>
            </a:r>
            <a:endParaRPr lang="en-US" altLang="zh-CN" sz="40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53" name="文本框 52"/>
          <p:cNvSpPr txBox="1"/>
          <p:nvPr/>
        </p:nvSpPr>
        <p:spPr>
          <a:xfrm>
            <a:off x="6403975" y="2411730"/>
            <a:ext cx="722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6.</a:t>
            </a:r>
            <a:endParaRPr lang="en-US" altLang="zh-CN" sz="40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54" name="文本框 53"/>
          <p:cNvSpPr txBox="1"/>
          <p:nvPr/>
        </p:nvSpPr>
        <p:spPr>
          <a:xfrm>
            <a:off x="6403975" y="3840480"/>
            <a:ext cx="722630" cy="70675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 sz="40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7.</a:t>
            </a:r>
            <a:endParaRPr lang="en-US" altLang="zh-CN" sz="40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56" name="文本框 55"/>
          <p:cNvSpPr txBox="1"/>
          <p:nvPr/>
        </p:nvSpPr>
        <p:spPr>
          <a:xfrm>
            <a:off x="8015605" y="1027430"/>
            <a:ext cx="2053590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设置</a:t>
            </a:r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菜单</a:t>
            </a:r>
            <a:endParaRPr lang="zh-CN" altLang="en-US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57" name="文本框 56"/>
          <p:cNvSpPr txBox="1"/>
          <p:nvPr/>
        </p:nvSpPr>
        <p:spPr>
          <a:xfrm>
            <a:off x="8114030" y="2411730"/>
            <a:ext cx="2053590" cy="107632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规则说明</a:t>
            </a:r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界面</a:t>
            </a:r>
            <a:endParaRPr lang="zh-CN" altLang="en-US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58" name="文本框 57"/>
          <p:cNvSpPr txBox="1"/>
          <p:nvPr/>
        </p:nvSpPr>
        <p:spPr>
          <a:xfrm>
            <a:off x="8114030" y="3902075"/>
            <a:ext cx="231965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模式</a:t>
            </a:r>
            <a:r>
              <a:rPr lang="zh-CN" altLang="en-US" sz="32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选择</a:t>
            </a:r>
            <a:endParaRPr lang="zh-CN" altLang="en-US" sz="32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5" name="图片 4" descr="微信图片编辑_2022091316221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3285" y="1330325"/>
            <a:ext cx="3928745" cy="2210435"/>
          </a:xfrm>
          <a:prstGeom prst="rect">
            <a:avLst/>
          </a:prstGeom>
          <a:ln w="127000">
            <a:solidFill>
              <a:schemeClr val="bg1"/>
            </a:solidFill>
          </a:ln>
        </p:spPr>
      </p:pic>
      <p:sp>
        <p:nvSpPr>
          <p:cNvPr id="6" name="文本框 5"/>
          <p:cNvSpPr txBox="1"/>
          <p:nvPr/>
        </p:nvSpPr>
        <p:spPr>
          <a:xfrm>
            <a:off x="8068310" y="1711325"/>
            <a:ext cx="3844925" cy="58356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32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功能：按任意键开始</a:t>
            </a:r>
            <a:endParaRPr lang="zh-CN" altLang="en-US" sz="3200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8340725" y="2759710"/>
            <a:ext cx="3300730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0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背景：一段待机循环</a:t>
            </a:r>
            <a:r>
              <a:rPr lang="en-US" altLang="zh-CN" sz="20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  <a:sym typeface="+mn-ea"/>
              </a:rPr>
              <a:t>3D</a:t>
            </a:r>
            <a:r>
              <a:rPr lang="zh-CN" altLang="en-US" sz="20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  <a:sym typeface="+mn-ea"/>
              </a:rPr>
              <a:t>空间</a:t>
            </a:r>
            <a:r>
              <a:rPr lang="zh-CN" altLang="en-US" sz="20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动画，</a:t>
            </a:r>
            <a:endParaRPr lang="zh-CN" altLang="en-US" sz="2000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  <a:cs typeface="汉仪粗圆简" panose="02010600000101010101" charset="-122"/>
            </a:endParaRPr>
          </a:p>
          <a:p>
            <a:pPr algn="l"/>
            <a:r>
              <a:rPr lang="zh-CN" altLang="en-US" sz="20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 </a:t>
            </a:r>
            <a:r>
              <a:rPr lang="en-US" altLang="zh-CN" sz="20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     </a:t>
            </a:r>
            <a:r>
              <a:rPr lang="zh-CN" altLang="en-US" sz="20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  <a:sym typeface="+mn-ea"/>
              </a:rPr>
              <a:t>新的</a:t>
            </a:r>
            <a:r>
              <a:rPr lang="zh-CN" altLang="en-US" sz="20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贴屏</a:t>
            </a:r>
            <a:r>
              <a:rPr lang="en-US" altLang="zh-CN" sz="20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LOGO</a:t>
            </a:r>
            <a:endParaRPr lang="en-US" altLang="zh-CN" sz="2000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  <a:cs typeface="汉仪粗圆简" panose="02010600000101010101" charset="-122"/>
            </a:endParaRPr>
          </a:p>
        </p:txBody>
      </p:sp>
      <p:pic>
        <p:nvPicPr>
          <p:cNvPr id="8" name="图片 7" descr="微信图片编辑_20220913162142"/>
          <p:cNvPicPr>
            <a:picLocks noChangeAspect="1"/>
          </p:cNvPicPr>
          <p:nvPr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960755" y="3992880"/>
            <a:ext cx="2433955" cy="1369060"/>
          </a:xfrm>
          <a:prstGeom prst="rect">
            <a:avLst/>
          </a:prstGeom>
          <a:ln w="63500">
            <a:solidFill>
              <a:schemeClr val="bg1"/>
            </a:solidFill>
          </a:ln>
        </p:spPr>
      </p:pic>
      <p:pic>
        <p:nvPicPr>
          <p:cNvPr id="9" name="图片 8" descr="微信图片编辑_2022091316223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912995" y="4001135"/>
            <a:ext cx="2496185" cy="1403985"/>
          </a:xfrm>
          <a:prstGeom prst="rect">
            <a:avLst/>
          </a:prstGeom>
          <a:ln w="63500">
            <a:solidFill>
              <a:schemeClr val="bg1"/>
            </a:solidFill>
          </a:ln>
        </p:spPr>
      </p:pic>
      <p:sp>
        <p:nvSpPr>
          <p:cNvPr id="10" name="文本框 9"/>
          <p:cNvSpPr txBox="1"/>
          <p:nvPr/>
        </p:nvSpPr>
        <p:spPr>
          <a:xfrm>
            <a:off x="1447800" y="5560695"/>
            <a:ext cx="14605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前置：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队名信息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5424170" y="5560695"/>
            <a:ext cx="146050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后置：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pPr algn="ctr"/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加载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界面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8613775" y="4643120"/>
            <a:ext cx="24307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algn="l"/>
            <a:r>
              <a:rPr lang="zh-CN" altLang="en-US" sz="2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非必要不添加的</a:t>
            </a:r>
            <a:endParaRPr lang="zh-CN" altLang="en-US" sz="2400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  <a:cs typeface="汉仪粗圆简" panose="02010600000101010101" charset="-122"/>
            </a:endParaRPr>
          </a:p>
          <a:p>
            <a:pPr algn="l"/>
            <a:r>
              <a:rPr lang="zh-CN" altLang="en-US" sz="2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前置</a:t>
            </a:r>
            <a:r>
              <a:rPr lang="en-US" altLang="zh-CN" sz="2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/</a:t>
            </a:r>
            <a:r>
              <a:rPr lang="zh-CN" altLang="en-US" sz="2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后置</a:t>
            </a:r>
            <a:r>
              <a:rPr lang="zh-CN" altLang="en-US" sz="2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cs typeface="汉仪粗圆简" panose="02010600000101010101" charset="-122"/>
              </a:rPr>
              <a:t>界面</a:t>
            </a:r>
            <a:endParaRPr lang="zh-CN" altLang="en-US" sz="2400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  <a:cs typeface="汉仪粗圆简" panose="02010600000101010101" charset="-122"/>
            </a:endParaRPr>
          </a:p>
        </p:txBody>
      </p:sp>
      <p:sp>
        <p:nvSpPr>
          <p:cNvPr id="13" name="圆角右箭头 12"/>
          <p:cNvSpPr/>
          <p:nvPr/>
        </p:nvSpPr>
        <p:spPr>
          <a:xfrm>
            <a:off x="1211580" y="2392045"/>
            <a:ext cx="630555" cy="1312545"/>
          </a:xfrm>
          <a:prstGeom prst="ben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14" name="圆角右箭头 13"/>
          <p:cNvSpPr/>
          <p:nvPr/>
        </p:nvSpPr>
        <p:spPr>
          <a:xfrm flipH="1">
            <a:off x="6393180" y="2378710"/>
            <a:ext cx="630555" cy="1312545"/>
          </a:xfrm>
          <a:prstGeom prst="bentArrow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333375" y="163830"/>
            <a:ext cx="596328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游戏封面</a:t>
            </a:r>
            <a:endParaRPr lang="zh-CN" altLang="en-US" sz="4400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微信图片编辑_2022091316235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69795" y="1903095"/>
            <a:ext cx="6271895" cy="3528060"/>
          </a:xfrm>
          <a:prstGeom prst="rect">
            <a:avLst/>
          </a:prstGeom>
          <a:ln w="101600" cmpd="sng">
            <a:solidFill>
              <a:schemeClr val="bg1"/>
            </a:solidFill>
            <a:prstDash val="solid"/>
          </a:ln>
        </p:spPr>
      </p:pic>
      <p:sp>
        <p:nvSpPr>
          <p:cNvPr id="3" name="矩形 2"/>
          <p:cNvSpPr/>
          <p:nvPr/>
        </p:nvSpPr>
        <p:spPr>
          <a:xfrm>
            <a:off x="2430145" y="2421890"/>
            <a:ext cx="4465320" cy="2712085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箭头连接符 3"/>
          <p:cNvCxnSpPr>
            <a:stCxn id="5" idx="0"/>
            <a:endCxn id="3" idx="2"/>
          </p:cNvCxnSpPr>
          <p:nvPr/>
        </p:nvCxnSpPr>
        <p:spPr>
          <a:xfrm flipH="1" flipV="1">
            <a:off x="4662805" y="5133975"/>
            <a:ext cx="408940" cy="998220"/>
          </a:xfrm>
          <a:prstGeom prst="straightConnector1">
            <a:avLst/>
          </a:prstGeom>
          <a:ln w="349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723005" y="6132195"/>
            <a:ext cx="2697480" cy="368300"/>
          </a:xfrm>
          <a:prstGeom prst="rect">
            <a:avLst/>
          </a:prstGeom>
          <a:solidFill>
            <a:srgbClr val="FF0000"/>
          </a:solidFill>
          <a:ln w="34925">
            <a:noFill/>
          </a:ln>
        </p:spPr>
        <p:txBody>
          <a:bodyPr wrap="non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角色可在空间移动，跳跃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7080885" y="2311400"/>
            <a:ext cx="1303020" cy="536575"/>
          </a:xfrm>
          <a:prstGeom prst="rect">
            <a:avLst/>
          </a:prstGeom>
          <a:noFill/>
          <a:ln w="349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7" name="矩形 6"/>
          <p:cNvSpPr/>
          <p:nvPr/>
        </p:nvSpPr>
        <p:spPr>
          <a:xfrm>
            <a:off x="7080885" y="2905125"/>
            <a:ext cx="1303020" cy="1345565"/>
          </a:xfrm>
          <a:prstGeom prst="rect">
            <a:avLst/>
          </a:prstGeom>
          <a:noFill/>
          <a:ln w="349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7080885" y="4575175"/>
            <a:ext cx="1303020" cy="316865"/>
          </a:xfrm>
          <a:prstGeom prst="rect">
            <a:avLst/>
          </a:prstGeom>
          <a:noFill/>
          <a:ln w="349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9" name="矩形 8"/>
          <p:cNvSpPr/>
          <p:nvPr/>
        </p:nvSpPr>
        <p:spPr>
          <a:xfrm>
            <a:off x="7080885" y="4959350"/>
            <a:ext cx="1303020" cy="471805"/>
          </a:xfrm>
          <a:prstGeom prst="rect">
            <a:avLst/>
          </a:prstGeom>
          <a:noFill/>
          <a:ln w="349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0" name="矩形 9"/>
          <p:cNvSpPr/>
          <p:nvPr/>
        </p:nvSpPr>
        <p:spPr>
          <a:xfrm>
            <a:off x="7941310" y="1932940"/>
            <a:ext cx="442595" cy="367665"/>
          </a:xfrm>
          <a:prstGeom prst="rect">
            <a:avLst/>
          </a:prstGeom>
          <a:noFill/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2239010" y="1943735"/>
            <a:ext cx="1690370" cy="478790"/>
          </a:xfrm>
          <a:prstGeom prst="rect">
            <a:avLst/>
          </a:prstGeom>
          <a:noFill/>
          <a:ln w="3492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2" name="矩形 11"/>
          <p:cNvSpPr/>
          <p:nvPr/>
        </p:nvSpPr>
        <p:spPr>
          <a:xfrm>
            <a:off x="3986530" y="1895475"/>
            <a:ext cx="2480945" cy="326390"/>
          </a:xfrm>
          <a:prstGeom prst="rect">
            <a:avLst/>
          </a:prstGeom>
          <a:noFill/>
          <a:ln w="34925">
            <a:solidFill>
              <a:srgbClr val="AB7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13" name="矩形 12"/>
          <p:cNvSpPr/>
          <p:nvPr/>
        </p:nvSpPr>
        <p:spPr>
          <a:xfrm>
            <a:off x="6524625" y="1898650"/>
            <a:ext cx="1367155" cy="326390"/>
          </a:xfrm>
          <a:prstGeom prst="rect">
            <a:avLst/>
          </a:prstGeom>
          <a:noFill/>
          <a:ln w="349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>
            <a:stCxn id="15" idx="0"/>
            <a:endCxn id="9" idx="2"/>
          </p:cNvCxnSpPr>
          <p:nvPr/>
        </p:nvCxnSpPr>
        <p:spPr>
          <a:xfrm flipH="1" flipV="1">
            <a:off x="7732395" y="5431155"/>
            <a:ext cx="483235" cy="395605"/>
          </a:xfrm>
          <a:prstGeom prst="straightConnector1">
            <a:avLst/>
          </a:prstGeom>
          <a:ln w="3492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7080885" y="5826760"/>
            <a:ext cx="2268855" cy="645160"/>
          </a:xfrm>
          <a:prstGeom prst="rect">
            <a:avLst/>
          </a:prstGeom>
          <a:solidFill>
            <a:srgbClr val="FFC00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开始！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跳转到创建房间</a:t>
            </a:r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界面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cxnSp>
        <p:nvCxnSpPr>
          <p:cNvPr id="16" name="直接箭头连接符 15"/>
          <p:cNvCxnSpPr>
            <a:stCxn id="17" idx="1"/>
            <a:endCxn id="8" idx="3"/>
          </p:cNvCxnSpPr>
          <p:nvPr/>
        </p:nvCxnSpPr>
        <p:spPr>
          <a:xfrm flipH="1" flipV="1">
            <a:off x="8383905" y="4733925"/>
            <a:ext cx="474345" cy="480695"/>
          </a:xfrm>
          <a:prstGeom prst="straightConnector1">
            <a:avLst/>
          </a:prstGeom>
          <a:ln w="34925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8858250" y="4892040"/>
            <a:ext cx="2278380" cy="645160"/>
          </a:xfrm>
          <a:prstGeom prst="rect">
            <a:avLst/>
          </a:prstGeom>
          <a:solidFill>
            <a:srgbClr val="FFFF0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选择模式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跳转到模式选择</a:t>
            </a:r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界面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cxnSp>
        <p:nvCxnSpPr>
          <p:cNvPr id="18" name="直接箭头连接符 17"/>
          <p:cNvCxnSpPr>
            <a:stCxn id="19" idx="1"/>
            <a:endCxn id="7" idx="3"/>
          </p:cNvCxnSpPr>
          <p:nvPr/>
        </p:nvCxnSpPr>
        <p:spPr>
          <a:xfrm flipH="1" flipV="1">
            <a:off x="8383905" y="3578225"/>
            <a:ext cx="541020" cy="447040"/>
          </a:xfrm>
          <a:prstGeom prst="straightConnector1">
            <a:avLst/>
          </a:prstGeom>
          <a:ln w="3492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框 18"/>
          <p:cNvSpPr txBox="1"/>
          <p:nvPr/>
        </p:nvSpPr>
        <p:spPr>
          <a:xfrm>
            <a:off x="8924925" y="3702685"/>
            <a:ext cx="1583055" cy="645160"/>
          </a:xfrm>
          <a:prstGeom prst="rect">
            <a:avLst/>
          </a:prstGeom>
          <a:solidFill>
            <a:srgbClr val="92D05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循环播放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操作教程动画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cxnSp>
        <p:nvCxnSpPr>
          <p:cNvPr id="22" name="直接箭头连接符 21"/>
          <p:cNvCxnSpPr>
            <a:stCxn id="24" idx="1"/>
          </p:cNvCxnSpPr>
          <p:nvPr/>
        </p:nvCxnSpPr>
        <p:spPr>
          <a:xfrm flipH="1" flipV="1">
            <a:off x="8350250" y="2581275"/>
            <a:ext cx="546100" cy="179705"/>
          </a:xfrm>
          <a:prstGeom prst="straightConnector1">
            <a:avLst/>
          </a:prstGeom>
          <a:ln w="3492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本框 23"/>
          <p:cNvSpPr txBox="1"/>
          <p:nvPr/>
        </p:nvSpPr>
        <p:spPr>
          <a:xfrm>
            <a:off x="8896350" y="2576830"/>
            <a:ext cx="2526665" cy="368300"/>
          </a:xfrm>
          <a:prstGeom prst="rect">
            <a:avLst/>
          </a:prstGeom>
          <a:solidFill>
            <a:srgbClr val="00B05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打开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游戏规则说明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界面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cxnSp>
        <p:nvCxnSpPr>
          <p:cNvPr id="25" name="直接箭头连接符 24"/>
          <p:cNvCxnSpPr>
            <a:stCxn id="26" idx="1"/>
            <a:endCxn id="10" idx="3"/>
          </p:cNvCxnSpPr>
          <p:nvPr/>
        </p:nvCxnSpPr>
        <p:spPr>
          <a:xfrm flipH="1">
            <a:off x="8383905" y="1621155"/>
            <a:ext cx="617220" cy="495935"/>
          </a:xfrm>
          <a:prstGeom prst="straightConnector1">
            <a:avLst/>
          </a:prstGeom>
          <a:ln w="3492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9001125" y="1298575"/>
            <a:ext cx="2135505" cy="645160"/>
          </a:xfrm>
          <a:prstGeom prst="rect">
            <a:avLst/>
          </a:prstGeom>
          <a:solidFill>
            <a:srgbClr val="00B0F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跳转到设置菜单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界面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cxnSp>
        <p:nvCxnSpPr>
          <p:cNvPr id="27" name="直接箭头连接符 26"/>
          <p:cNvCxnSpPr>
            <a:stCxn id="28" idx="2"/>
            <a:endCxn id="13" idx="0"/>
          </p:cNvCxnSpPr>
          <p:nvPr/>
        </p:nvCxnSpPr>
        <p:spPr>
          <a:xfrm flipH="1">
            <a:off x="7208520" y="1507490"/>
            <a:ext cx="222885" cy="391160"/>
          </a:xfrm>
          <a:prstGeom prst="straightConnector1">
            <a:avLst/>
          </a:prstGeom>
          <a:ln w="3492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6420485" y="1139190"/>
            <a:ext cx="2021205" cy="368300"/>
          </a:xfrm>
          <a:prstGeom prst="rect">
            <a:avLst/>
          </a:prstGeom>
          <a:solidFill>
            <a:srgbClr val="00206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UI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保留，功能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不做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cxnSp>
        <p:nvCxnSpPr>
          <p:cNvPr id="29" name="直接箭头连接符 28"/>
          <p:cNvCxnSpPr>
            <a:stCxn id="31" idx="2"/>
            <a:endCxn id="2" idx="0"/>
          </p:cNvCxnSpPr>
          <p:nvPr/>
        </p:nvCxnSpPr>
        <p:spPr>
          <a:xfrm>
            <a:off x="5148580" y="1530985"/>
            <a:ext cx="157480" cy="372110"/>
          </a:xfrm>
          <a:prstGeom prst="straightConnector1">
            <a:avLst/>
          </a:prstGeom>
          <a:ln w="34925">
            <a:solidFill>
              <a:srgbClr val="AB75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4251960" y="1162685"/>
            <a:ext cx="1792605" cy="368300"/>
          </a:xfrm>
          <a:prstGeom prst="rect">
            <a:avLst/>
          </a:prstGeom>
          <a:solidFill>
            <a:srgbClr val="AB75D6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按键切换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cxnSp>
        <p:nvCxnSpPr>
          <p:cNvPr id="32" name="直接箭头连接符 31"/>
          <p:cNvCxnSpPr>
            <a:endCxn id="11" idx="0"/>
          </p:cNvCxnSpPr>
          <p:nvPr/>
        </p:nvCxnSpPr>
        <p:spPr>
          <a:xfrm>
            <a:off x="2712720" y="1607185"/>
            <a:ext cx="371475" cy="336550"/>
          </a:xfrm>
          <a:prstGeom prst="straightConnector1">
            <a:avLst/>
          </a:prstGeom>
          <a:ln w="34925">
            <a:solidFill>
              <a:srgbClr val="C0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文本框 33"/>
          <p:cNvSpPr txBox="1"/>
          <p:nvPr/>
        </p:nvSpPr>
        <p:spPr>
          <a:xfrm>
            <a:off x="1701800" y="1238885"/>
            <a:ext cx="2021205" cy="368300"/>
          </a:xfrm>
          <a:prstGeom prst="rect">
            <a:avLst/>
          </a:prstGeom>
          <a:solidFill>
            <a:srgbClr val="C0000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en-US" altLang="zh-CN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UI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保留，功能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不做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1280" y="125730"/>
            <a:ext cx="596328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r>
              <a:rPr lang="en-US" altLang="zh-CN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1</a:t>
            </a:r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：开始游戏</a:t>
            </a:r>
            <a:endParaRPr lang="zh-CN" altLang="en-US" sz="44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A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24380" y="1541145"/>
            <a:ext cx="7402195" cy="4164330"/>
          </a:xfrm>
          <a:prstGeom prst="rect">
            <a:avLst/>
          </a:prstGeom>
          <a:ln w="101600">
            <a:solidFill>
              <a:schemeClr val="bg1"/>
            </a:solidFill>
          </a:ln>
        </p:spPr>
      </p:pic>
      <p:sp>
        <p:nvSpPr>
          <p:cNvPr id="19" name="矩形 18"/>
          <p:cNvSpPr/>
          <p:nvPr/>
        </p:nvSpPr>
        <p:spPr>
          <a:xfrm>
            <a:off x="2151380" y="1541145"/>
            <a:ext cx="7193915" cy="507365"/>
          </a:xfrm>
          <a:prstGeom prst="rect">
            <a:avLst/>
          </a:prstGeom>
          <a:noFill/>
          <a:ln w="34925">
            <a:solidFill>
              <a:srgbClr val="00206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42" name="文本框 41"/>
          <p:cNvSpPr txBox="1"/>
          <p:nvPr/>
        </p:nvSpPr>
        <p:spPr>
          <a:xfrm>
            <a:off x="81280" y="125730"/>
            <a:ext cx="68008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r>
              <a:rPr lang="en-US" altLang="zh-CN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2</a:t>
            </a:r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：衣橱</a:t>
            </a:r>
            <a:r>
              <a:rPr lang="en-US" altLang="zh-CN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/</a:t>
            </a:r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家园</a:t>
            </a:r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入口</a:t>
            </a:r>
            <a:endParaRPr lang="zh-CN" altLang="en-US" sz="44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5639435" y="2106930"/>
            <a:ext cx="3409315" cy="3027045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箭头连接符 3"/>
          <p:cNvCxnSpPr>
            <a:stCxn id="5" idx="1"/>
            <a:endCxn id="3" idx="3"/>
          </p:cNvCxnSpPr>
          <p:nvPr/>
        </p:nvCxnSpPr>
        <p:spPr>
          <a:xfrm flipH="1" flipV="1">
            <a:off x="9048750" y="3620770"/>
            <a:ext cx="779780" cy="193675"/>
          </a:xfrm>
          <a:prstGeom prst="straightConnector1">
            <a:avLst/>
          </a:prstGeom>
          <a:ln w="349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828530" y="3353435"/>
            <a:ext cx="2060575" cy="922020"/>
          </a:xfrm>
          <a:prstGeom prst="rect">
            <a:avLst/>
          </a:prstGeom>
          <a:solidFill>
            <a:srgbClr val="FF000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衣柜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模型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切换到该界面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时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柜子帘有飘动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动画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880985" y="5073650"/>
            <a:ext cx="1435735" cy="471805"/>
          </a:xfrm>
          <a:prstGeom prst="rect">
            <a:avLst/>
          </a:prstGeom>
          <a:noFill/>
          <a:ln w="349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>
            <a:stCxn id="15" idx="1"/>
            <a:endCxn id="9" idx="3"/>
          </p:cNvCxnSpPr>
          <p:nvPr/>
        </p:nvCxnSpPr>
        <p:spPr>
          <a:xfrm flipH="1">
            <a:off x="9316720" y="5259070"/>
            <a:ext cx="531495" cy="50800"/>
          </a:xfrm>
          <a:prstGeom prst="straightConnector1">
            <a:avLst/>
          </a:prstGeom>
          <a:ln w="3492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9848215" y="4798060"/>
            <a:ext cx="1611630" cy="922020"/>
          </a:xfrm>
          <a:prstGeom prst="rect">
            <a:avLst/>
          </a:prstGeom>
          <a:solidFill>
            <a:srgbClr val="FFC00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开始！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一直留存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在所有</a:t>
            </a:r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7609205" y="3197860"/>
            <a:ext cx="950595" cy="1077595"/>
          </a:xfrm>
          <a:prstGeom prst="rect">
            <a:avLst/>
          </a:prstGeom>
          <a:noFill/>
          <a:ln w="349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>
            <a:stCxn id="17" idx="0"/>
            <a:endCxn id="8" idx="2"/>
          </p:cNvCxnSpPr>
          <p:nvPr/>
        </p:nvCxnSpPr>
        <p:spPr>
          <a:xfrm flipV="1">
            <a:off x="7602220" y="4275455"/>
            <a:ext cx="482600" cy="1731010"/>
          </a:xfrm>
          <a:prstGeom prst="straightConnector1">
            <a:avLst/>
          </a:prstGeom>
          <a:ln w="34925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6929755" y="6006465"/>
            <a:ext cx="1344295" cy="645160"/>
          </a:xfrm>
          <a:prstGeom prst="rect">
            <a:avLst/>
          </a:prstGeom>
          <a:solidFill>
            <a:srgbClr val="FFFF0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暂未开放的</a:t>
            </a:r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切换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6659245" y="3188335"/>
            <a:ext cx="875665" cy="1059180"/>
          </a:xfrm>
          <a:prstGeom prst="rect">
            <a:avLst/>
          </a:prstGeom>
          <a:noFill/>
          <a:ln w="349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" name="直接箭头连接符 6"/>
          <p:cNvCxnSpPr>
            <a:stCxn id="10" idx="0"/>
            <a:endCxn id="6" idx="2"/>
          </p:cNvCxnSpPr>
          <p:nvPr/>
        </p:nvCxnSpPr>
        <p:spPr>
          <a:xfrm flipV="1">
            <a:off x="6138545" y="4247515"/>
            <a:ext cx="958850" cy="1739900"/>
          </a:xfrm>
          <a:prstGeom prst="straightConnector1">
            <a:avLst/>
          </a:prstGeom>
          <a:ln w="3492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5466080" y="5987415"/>
            <a:ext cx="1344295" cy="645160"/>
          </a:xfrm>
          <a:prstGeom prst="rect">
            <a:avLst/>
          </a:prstGeom>
          <a:solidFill>
            <a:srgbClr val="92D05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切换携带</a:t>
            </a:r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的表情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11" name="矩形 10"/>
          <p:cNvSpPr/>
          <p:nvPr/>
        </p:nvSpPr>
        <p:spPr>
          <a:xfrm>
            <a:off x="5746750" y="3197225"/>
            <a:ext cx="838200" cy="1059180"/>
          </a:xfrm>
          <a:prstGeom prst="rect">
            <a:avLst/>
          </a:prstGeom>
          <a:noFill/>
          <a:ln w="34925"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2" name="直接箭头连接符 11"/>
          <p:cNvCxnSpPr>
            <a:stCxn id="13" idx="0"/>
            <a:endCxn id="11" idx="2"/>
          </p:cNvCxnSpPr>
          <p:nvPr/>
        </p:nvCxnSpPr>
        <p:spPr>
          <a:xfrm flipV="1">
            <a:off x="4674870" y="4256405"/>
            <a:ext cx="1490980" cy="1731010"/>
          </a:xfrm>
          <a:prstGeom prst="straightConnector1">
            <a:avLst/>
          </a:prstGeom>
          <a:ln w="34925">
            <a:solidFill>
              <a:srgbClr val="00B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文本框 12"/>
          <p:cNvSpPr txBox="1"/>
          <p:nvPr/>
        </p:nvSpPr>
        <p:spPr>
          <a:xfrm>
            <a:off x="4002405" y="5987415"/>
            <a:ext cx="1344295" cy="645160"/>
          </a:xfrm>
          <a:prstGeom prst="rect">
            <a:avLst/>
          </a:prstGeom>
          <a:solidFill>
            <a:srgbClr val="00B05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切换角色的皮肤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18" name="矩形 17"/>
          <p:cNvSpPr/>
          <p:nvPr/>
        </p:nvSpPr>
        <p:spPr>
          <a:xfrm>
            <a:off x="3540125" y="2391410"/>
            <a:ext cx="1442720" cy="1633855"/>
          </a:xfrm>
          <a:prstGeom prst="rect">
            <a:avLst/>
          </a:prstGeom>
          <a:noFill/>
          <a:ln w="34925">
            <a:solidFill>
              <a:srgbClr val="00B0F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5" name="直接箭头连接符 24"/>
          <p:cNvCxnSpPr>
            <a:stCxn id="26" idx="3"/>
            <a:endCxn id="18" idx="1"/>
          </p:cNvCxnSpPr>
          <p:nvPr/>
        </p:nvCxnSpPr>
        <p:spPr>
          <a:xfrm>
            <a:off x="1740535" y="2865755"/>
            <a:ext cx="1799590" cy="342900"/>
          </a:xfrm>
          <a:prstGeom prst="straightConnector1">
            <a:avLst/>
          </a:prstGeom>
          <a:ln w="34925">
            <a:solidFill>
              <a:srgbClr val="00B0F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147955" y="2543175"/>
            <a:ext cx="1592580" cy="645160"/>
          </a:xfrm>
          <a:prstGeom prst="rect">
            <a:avLst/>
          </a:prstGeom>
          <a:solidFill>
            <a:srgbClr val="00B0F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我的家园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入口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暂未开放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cxnSp>
        <p:nvCxnSpPr>
          <p:cNvPr id="27" name="直接箭头连接符 26"/>
          <p:cNvCxnSpPr>
            <a:stCxn id="28" idx="2"/>
            <a:endCxn id="19" idx="0"/>
          </p:cNvCxnSpPr>
          <p:nvPr/>
        </p:nvCxnSpPr>
        <p:spPr>
          <a:xfrm flipH="1">
            <a:off x="5748655" y="1330960"/>
            <a:ext cx="112395" cy="210185"/>
          </a:xfrm>
          <a:prstGeom prst="straightConnector1">
            <a:avLst/>
          </a:prstGeom>
          <a:ln w="34925">
            <a:solidFill>
              <a:srgbClr val="00206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4455795" y="962660"/>
            <a:ext cx="2809875" cy="368300"/>
          </a:xfrm>
          <a:prstGeom prst="rect">
            <a:avLst/>
          </a:prstGeom>
          <a:solidFill>
            <a:srgbClr val="002060"/>
          </a:solidFill>
          <a:ln w="34925">
            <a:noFill/>
          </a:ln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sym typeface="+mn-ea"/>
              </a:rPr>
              <a:t>一直留存在所有主界面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  <a:sym typeface="+mn-ea"/>
            </a:endParaRPr>
          </a:p>
        </p:txBody>
      </p:sp>
      <p:sp>
        <p:nvSpPr>
          <p:cNvPr id="20" name="矩形 19"/>
          <p:cNvSpPr/>
          <p:nvPr/>
        </p:nvSpPr>
        <p:spPr>
          <a:xfrm>
            <a:off x="5639435" y="2030095"/>
            <a:ext cx="3206750" cy="601345"/>
          </a:xfrm>
          <a:prstGeom prst="rect">
            <a:avLst/>
          </a:prstGeom>
          <a:noFill/>
          <a:ln w="34925">
            <a:solidFill>
              <a:srgbClr val="AB75D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9" name="直接箭头连接符 28"/>
          <p:cNvCxnSpPr>
            <a:stCxn id="31" idx="1"/>
            <a:endCxn id="20" idx="3"/>
          </p:cNvCxnSpPr>
          <p:nvPr/>
        </p:nvCxnSpPr>
        <p:spPr>
          <a:xfrm flipH="1">
            <a:off x="8846185" y="1863725"/>
            <a:ext cx="1250315" cy="467360"/>
          </a:xfrm>
          <a:prstGeom prst="straightConnector1">
            <a:avLst/>
          </a:prstGeom>
          <a:ln w="34925">
            <a:solidFill>
              <a:srgbClr val="AB75D6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文本框 30"/>
          <p:cNvSpPr txBox="1"/>
          <p:nvPr/>
        </p:nvSpPr>
        <p:spPr>
          <a:xfrm>
            <a:off x="10096500" y="1541145"/>
            <a:ext cx="1792605" cy="645160"/>
          </a:xfrm>
          <a:prstGeom prst="rect">
            <a:avLst/>
          </a:prstGeom>
          <a:solidFill>
            <a:srgbClr val="AB75D6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关于衣橱的广告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栏位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C:\Users\Administrator\Desktop\Fenty\逃之妖妖ppt\b.pngb"/>
          <p:cNvPicPr>
            <a:picLocks noChangeAspect="1"/>
          </p:cNvPicPr>
          <p:nvPr/>
        </p:nvPicPr>
        <p:blipFill>
          <a:blip r:embed="rId2"/>
          <a:srcRect/>
          <a:stretch>
            <a:fillRect/>
          </a:stretch>
        </p:blipFill>
        <p:spPr>
          <a:xfrm>
            <a:off x="2473960" y="1617663"/>
            <a:ext cx="6934835" cy="3900805"/>
          </a:xfrm>
          <a:prstGeom prst="rect">
            <a:avLst/>
          </a:prstGeom>
          <a:ln w="101600">
            <a:solidFill>
              <a:schemeClr val="bg1"/>
            </a:solidFill>
          </a:ln>
        </p:spPr>
      </p:pic>
      <p:sp>
        <p:nvSpPr>
          <p:cNvPr id="42" name="文本框 41"/>
          <p:cNvSpPr txBox="1"/>
          <p:nvPr/>
        </p:nvSpPr>
        <p:spPr>
          <a:xfrm>
            <a:off x="81280" y="125730"/>
            <a:ext cx="68008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r>
              <a:rPr lang="en-US" altLang="zh-CN" sz="4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3</a:t>
            </a:r>
            <a:r>
              <a:rPr lang="zh-CN" altLang="en-US" sz="4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：</a:t>
            </a:r>
            <a:r>
              <a:rPr lang="zh-CN" altLang="en-US" sz="4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商业街</a:t>
            </a:r>
            <a:endParaRPr lang="zh-CN" altLang="en-US" sz="4400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19" name="矩形 18"/>
          <p:cNvSpPr/>
          <p:nvPr/>
        </p:nvSpPr>
        <p:spPr>
          <a:xfrm>
            <a:off x="2414905" y="1522095"/>
            <a:ext cx="7060565" cy="592455"/>
          </a:xfrm>
          <a:prstGeom prst="rect">
            <a:avLst/>
          </a:prstGeom>
          <a:noFill/>
          <a:ln w="34925"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27" name="直接箭头连接符 26"/>
          <p:cNvCxnSpPr>
            <a:stCxn id="28" idx="2"/>
            <a:endCxn id="19" idx="0"/>
          </p:cNvCxnSpPr>
          <p:nvPr/>
        </p:nvCxnSpPr>
        <p:spPr>
          <a:xfrm flipH="1">
            <a:off x="5945505" y="1178560"/>
            <a:ext cx="120015" cy="343535"/>
          </a:xfrm>
          <a:prstGeom prst="straightConnector1">
            <a:avLst/>
          </a:prstGeom>
          <a:ln w="34925">
            <a:solidFill>
              <a:srgbClr val="92D05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本框 27"/>
          <p:cNvSpPr txBox="1"/>
          <p:nvPr/>
        </p:nvSpPr>
        <p:spPr>
          <a:xfrm>
            <a:off x="4752975" y="810260"/>
            <a:ext cx="2625090" cy="368300"/>
          </a:xfrm>
          <a:prstGeom prst="rect">
            <a:avLst/>
          </a:prstGeom>
          <a:solidFill>
            <a:srgbClr val="92D050"/>
          </a:solidFill>
          <a:ln w="34925">
            <a:noFill/>
          </a:ln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  <a:sym typeface="+mn-ea"/>
              </a:rPr>
              <a:t>一直留存在所有主界面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  <a:sym typeface="+mn-ea"/>
            </a:endParaRPr>
          </a:p>
        </p:txBody>
      </p:sp>
      <p:sp>
        <p:nvSpPr>
          <p:cNvPr id="3" name="矩形 2"/>
          <p:cNvSpPr/>
          <p:nvPr/>
        </p:nvSpPr>
        <p:spPr>
          <a:xfrm>
            <a:off x="6779895" y="2202180"/>
            <a:ext cx="2628900" cy="284607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箭头连接符 3"/>
          <p:cNvCxnSpPr>
            <a:stCxn id="5" idx="1"/>
          </p:cNvCxnSpPr>
          <p:nvPr/>
        </p:nvCxnSpPr>
        <p:spPr>
          <a:xfrm flipH="1" flipV="1">
            <a:off x="9427845" y="3625215"/>
            <a:ext cx="560705" cy="100965"/>
          </a:xfrm>
          <a:prstGeom prst="straightConnector1">
            <a:avLst/>
          </a:prstGeom>
          <a:ln w="349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9988550" y="3126740"/>
            <a:ext cx="1879600" cy="1198880"/>
          </a:xfrm>
          <a:prstGeom prst="rect">
            <a:avLst/>
          </a:prstGeom>
          <a:solidFill>
            <a:srgbClr val="FF000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街道两旁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商铺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当角色走到一排商铺前，弹出商铺售卖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信息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6" name="矩形 5"/>
          <p:cNvSpPr/>
          <p:nvPr/>
        </p:nvSpPr>
        <p:spPr>
          <a:xfrm>
            <a:off x="2414905" y="2202180"/>
            <a:ext cx="2628900" cy="284607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" name="直接箭头连接符 6"/>
          <p:cNvCxnSpPr>
            <a:stCxn id="8" idx="3"/>
            <a:endCxn id="6" idx="1"/>
          </p:cNvCxnSpPr>
          <p:nvPr/>
        </p:nvCxnSpPr>
        <p:spPr>
          <a:xfrm flipV="1">
            <a:off x="2035810" y="3625215"/>
            <a:ext cx="379095" cy="100965"/>
          </a:xfrm>
          <a:prstGeom prst="straightConnector1">
            <a:avLst/>
          </a:prstGeom>
          <a:ln w="349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156210" y="3126740"/>
            <a:ext cx="1879600" cy="1198880"/>
          </a:xfrm>
          <a:prstGeom prst="rect">
            <a:avLst/>
          </a:prstGeom>
          <a:solidFill>
            <a:srgbClr val="FF000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sym typeface="+mn-ea"/>
              </a:rPr>
              <a:t>街道两旁商铺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  <a:sym typeface="+mn-ea"/>
              </a:rPr>
              <a:t>当角色走到一排商铺前，弹出商铺售卖信息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928610" y="4883150"/>
            <a:ext cx="1480820" cy="558165"/>
          </a:xfrm>
          <a:prstGeom prst="rect">
            <a:avLst/>
          </a:prstGeom>
          <a:noFill/>
          <a:ln w="34925"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4" name="直接箭头连接符 13"/>
          <p:cNvCxnSpPr>
            <a:stCxn id="15" idx="1"/>
            <a:endCxn id="9" idx="3"/>
          </p:cNvCxnSpPr>
          <p:nvPr/>
        </p:nvCxnSpPr>
        <p:spPr>
          <a:xfrm flipH="1" flipV="1">
            <a:off x="9409430" y="5162550"/>
            <a:ext cx="694055" cy="496570"/>
          </a:xfrm>
          <a:prstGeom prst="straightConnector1">
            <a:avLst/>
          </a:prstGeom>
          <a:ln w="34925">
            <a:solidFill>
              <a:srgbClr val="FFC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文本框 14"/>
          <p:cNvSpPr txBox="1"/>
          <p:nvPr/>
        </p:nvSpPr>
        <p:spPr>
          <a:xfrm>
            <a:off x="10103485" y="5198110"/>
            <a:ext cx="1611630" cy="922020"/>
          </a:xfrm>
          <a:prstGeom prst="rect">
            <a:avLst/>
          </a:prstGeom>
          <a:solidFill>
            <a:srgbClr val="FFC000"/>
          </a:solidFill>
          <a:ln w="34925">
            <a:noFill/>
          </a:ln>
        </p:spPr>
        <p:txBody>
          <a:bodyPr wrap="square" rtlCol="0">
            <a:spAutoFit/>
          </a:bodyPr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开始！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一直留存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在所有</a:t>
            </a:r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10" name="矩形 9"/>
          <p:cNvSpPr/>
          <p:nvPr/>
        </p:nvSpPr>
        <p:spPr>
          <a:xfrm>
            <a:off x="4866005" y="2679065"/>
            <a:ext cx="2084705" cy="2369185"/>
          </a:xfrm>
          <a:prstGeom prst="rect">
            <a:avLst/>
          </a:prstGeom>
          <a:noFill/>
          <a:ln w="34925">
            <a:solidFill>
              <a:srgbClr val="FFFF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6" name="直接箭头连接符 15"/>
          <p:cNvCxnSpPr>
            <a:stCxn id="17" idx="0"/>
            <a:endCxn id="10" idx="2"/>
          </p:cNvCxnSpPr>
          <p:nvPr/>
        </p:nvCxnSpPr>
        <p:spPr>
          <a:xfrm flipV="1">
            <a:off x="5908040" y="5048250"/>
            <a:ext cx="635" cy="909955"/>
          </a:xfrm>
          <a:prstGeom prst="straightConnector1">
            <a:avLst/>
          </a:prstGeom>
          <a:ln w="34925">
            <a:solidFill>
              <a:srgbClr val="FFFF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文本框 16"/>
          <p:cNvSpPr txBox="1"/>
          <p:nvPr/>
        </p:nvSpPr>
        <p:spPr>
          <a:xfrm>
            <a:off x="4768850" y="5958205"/>
            <a:ext cx="2278380" cy="645160"/>
          </a:xfrm>
          <a:prstGeom prst="rect">
            <a:avLst/>
          </a:prstGeom>
          <a:solidFill>
            <a:srgbClr val="FFFF00"/>
          </a:solidFill>
          <a:ln w="34925">
            <a:noFill/>
          </a:ln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人物纵深</a:t>
            </a:r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往里走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  <a:p>
            <a:pPr algn="ctr"/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远处是一道</a:t>
            </a:r>
            <a:r>
              <a:rPr lang="zh-CN" altLang="en-US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夕阳</a:t>
            </a:r>
            <a:endParaRPr lang="zh-CN" altLang="en-US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c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385" y="1390650"/>
            <a:ext cx="7248525" cy="4077335"/>
          </a:xfrm>
          <a:prstGeom prst="rect">
            <a:avLst/>
          </a:prstGeom>
          <a:ln w="101600" cmpd="sng">
            <a:solidFill>
              <a:schemeClr val="bg1"/>
            </a:solidFill>
            <a:prstDash val="solid"/>
          </a:ln>
        </p:spPr>
      </p:pic>
      <p:sp>
        <p:nvSpPr>
          <p:cNvPr id="3" name="矩形 2"/>
          <p:cNvSpPr/>
          <p:nvPr/>
        </p:nvSpPr>
        <p:spPr>
          <a:xfrm>
            <a:off x="4817745" y="2268855"/>
            <a:ext cx="2249170" cy="2321560"/>
          </a:xfrm>
          <a:prstGeom prst="rect">
            <a:avLst/>
          </a:prstGeom>
          <a:noFill/>
          <a:ln w="3492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" name="直接箭头连接符 3"/>
          <p:cNvCxnSpPr>
            <a:stCxn id="5" idx="0"/>
            <a:endCxn id="3" idx="2"/>
          </p:cNvCxnSpPr>
          <p:nvPr/>
        </p:nvCxnSpPr>
        <p:spPr>
          <a:xfrm flipH="1" flipV="1">
            <a:off x="5942330" y="4590415"/>
            <a:ext cx="144145" cy="1116965"/>
          </a:xfrm>
          <a:prstGeom prst="straightConnector1">
            <a:avLst/>
          </a:prstGeom>
          <a:ln w="34925">
            <a:solidFill>
              <a:srgbClr val="FF0000"/>
            </a:solidFill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3822700" y="5707380"/>
            <a:ext cx="4526915" cy="368300"/>
          </a:xfrm>
          <a:prstGeom prst="rect">
            <a:avLst/>
          </a:prstGeom>
          <a:solidFill>
            <a:srgbClr val="FF0000"/>
          </a:solidFill>
          <a:ln w="34925">
            <a:noFill/>
          </a:ln>
        </p:spPr>
        <p:txBody>
          <a:bodyPr wrap="square" rtlCol="0">
            <a:spAutoFit/>
          </a:bodyPr>
          <a:p>
            <a:pPr algn="ctr"/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创意工坊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大门入口，</a:t>
            </a:r>
            <a:r>
              <a:rPr lang="zh-CN" altLang="en-US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暂未开放</a:t>
            </a:r>
            <a:endParaRPr lang="zh-CN" altLang="en-US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42" name="文本框 41"/>
          <p:cNvSpPr txBox="1"/>
          <p:nvPr/>
        </p:nvSpPr>
        <p:spPr>
          <a:xfrm>
            <a:off x="81280" y="125730"/>
            <a:ext cx="6800850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主界面</a:t>
            </a:r>
            <a:r>
              <a:rPr lang="en-US" altLang="zh-CN" sz="4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4</a:t>
            </a:r>
            <a:r>
              <a:rPr lang="zh-CN" altLang="en-US" sz="4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：</a:t>
            </a:r>
            <a:r>
              <a:rPr lang="zh-CN" altLang="en-US" sz="4400">
                <a:solidFill>
                  <a:schemeClr val="bg1"/>
                </a:solidFill>
                <a:latin typeface="汉仪粗圆简" panose="02010600000101010101" charset="-122"/>
                <a:ea typeface="汉仪粗圆简" panose="02010600000101010101" charset="-122"/>
              </a:rPr>
              <a:t>创意工坊</a:t>
            </a:r>
            <a:endParaRPr lang="zh-CN" altLang="en-US" sz="4400">
              <a:solidFill>
                <a:schemeClr val="bg1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pic>
        <p:nvPicPr>
          <p:cNvPr id="2" name="图片 1" descr="微信图片编辑_2022091316275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1620" y="1268730"/>
            <a:ext cx="5860415" cy="3296920"/>
          </a:xfrm>
          <a:prstGeom prst="rect">
            <a:avLst/>
          </a:prstGeom>
          <a:ln w="101600" cmpd="sng">
            <a:solidFill>
              <a:schemeClr val="bg1"/>
            </a:solidFill>
            <a:prstDash val="solid"/>
          </a:ln>
        </p:spPr>
      </p:pic>
      <p:sp>
        <p:nvSpPr>
          <p:cNvPr id="42" name="文本框 41"/>
          <p:cNvSpPr txBox="1"/>
          <p:nvPr/>
        </p:nvSpPr>
        <p:spPr>
          <a:xfrm>
            <a:off x="81280" y="125730"/>
            <a:ext cx="683196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设置</a:t>
            </a:r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菜单</a:t>
            </a:r>
            <a:endParaRPr lang="zh-CN" altLang="en-US" sz="44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pic>
        <p:nvPicPr>
          <p:cNvPr id="3" name="图片 2" descr="微信图片编辑_2022091316303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32245" y="1426845"/>
            <a:ext cx="5297170" cy="2980055"/>
          </a:xfrm>
          <a:prstGeom prst="rect">
            <a:avLst/>
          </a:prstGeom>
          <a:ln w="101600">
            <a:solidFill>
              <a:schemeClr val="bg1"/>
            </a:solidFill>
          </a:ln>
        </p:spPr>
      </p:pic>
      <p:sp>
        <p:nvSpPr>
          <p:cNvPr id="13" name="文本框 12"/>
          <p:cNvSpPr txBox="1"/>
          <p:nvPr/>
        </p:nvSpPr>
        <p:spPr>
          <a:xfrm>
            <a:off x="924560" y="5044440"/>
            <a:ext cx="4535170" cy="521970"/>
          </a:xfrm>
          <a:prstGeom prst="rect">
            <a:avLst/>
          </a:prstGeom>
          <a:noFill/>
          <a:ln w="34925">
            <a:noFill/>
          </a:ln>
        </p:spPr>
        <p:txBody>
          <a:bodyPr wrap="square" rtlCol="0">
            <a:spAutoFit/>
          </a:bodyPr>
          <a:p>
            <a:pPr algn="ctr"/>
            <a:r>
              <a:rPr lang="zh-CN" altLang="en-US" sz="28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设置菜单参考</a:t>
            </a:r>
            <a:endParaRPr lang="zh-CN" altLang="en-US" sz="28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6913245" y="5044440"/>
            <a:ext cx="4535170" cy="521970"/>
          </a:xfrm>
          <a:prstGeom prst="rect">
            <a:avLst/>
          </a:prstGeom>
          <a:noFill/>
          <a:ln w="34925">
            <a:noFill/>
          </a:ln>
        </p:spPr>
        <p:txBody>
          <a:bodyPr wrap="square" rtlCol="0">
            <a:spAutoFit/>
          </a:bodyPr>
          <a:p>
            <a:pPr algn="ctr"/>
            <a:r>
              <a:rPr lang="zh-CN" altLang="en-US" sz="28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制作人员</a:t>
            </a:r>
            <a:r>
              <a:rPr lang="zh-CN" altLang="en-US" sz="28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参考</a:t>
            </a:r>
            <a:endParaRPr lang="zh-CN" altLang="en-US" sz="28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1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/>
      <p:sp>
        <p:nvSpPr>
          <p:cNvPr id="42" name="文本框 41"/>
          <p:cNvSpPr txBox="1"/>
          <p:nvPr/>
        </p:nvSpPr>
        <p:spPr>
          <a:xfrm>
            <a:off x="81280" y="125730"/>
            <a:ext cx="6831965" cy="76835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规则说明</a:t>
            </a:r>
            <a:r>
              <a:rPr lang="zh-CN" altLang="en-US" sz="44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界面</a:t>
            </a:r>
            <a:endParaRPr lang="zh-CN" altLang="en-US" sz="44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  <p:pic>
        <p:nvPicPr>
          <p:cNvPr id="2" name="图片 1" descr="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240" y="1180465"/>
            <a:ext cx="3892550" cy="2190115"/>
          </a:xfrm>
          <a:prstGeom prst="rect">
            <a:avLst/>
          </a:prstGeom>
        </p:spPr>
      </p:pic>
      <p:pic>
        <p:nvPicPr>
          <p:cNvPr id="3" name="图片 2" descr="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61790" y="1169035"/>
            <a:ext cx="3913505" cy="2201545"/>
          </a:xfrm>
          <a:prstGeom prst="rect">
            <a:avLst/>
          </a:prstGeom>
        </p:spPr>
      </p:pic>
      <p:pic>
        <p:nvPicPr>
          <p:cNvPr id="4" name="图片 3" descr="3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75295" y="1163320"/>
            <a:ext cx="3923665" cy="2207260"/>
          </a:xfrm>
          <a:prstGeom prst="rect">
            <a:avLst/>
          </a:prstGeom>
        </p:spPr>
      </p:pic>
      <p:pic>
        <p:nvPicPr>
          <p:cNvPr id="5" name="图片 4" descr="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40915" y="3370580"/>
            <a:ext cx="3895090" cy="2191385"/>
          </a:xfrm>
          <a:prstGeom prst="rect">
            <a:avLst/>
          </a:prstGeom>
        </p:spPr>
      </p:pic>
      <p:pic>
        <p:nvPicPr>
          <p:cNvPr id="6" name="图片 5" descr="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36005" y="3370580"/>
            <a:ext cx="3895725" cy="2192020"/>
          </a:xfrm>
          <a:prstGeom prst="rect">
            <a:avLst/>
          </a:prstGeom>
        </p:spPr>
      </p:pic>
      <p:sp>
        <p:nvSpPr>
          <p:cNvPr id="13" name="文本框 12"/>
          <p:cNvSpPr txBox="1"/>
          <p:nvPr/>
        </p:nvSpPr>
        <p:spPr>
          <a:xfrm>
            <a:off x="3686810" y="5844540"/>
            <a:ext cx="4535170" cy="521970"/>
          </a:xfrm>
          <a:prstGeom prst="rect">
            <a:avLst/>
          </a:prstGeom>
          <a:noFill/>
          <a:ln w="34925">
            <a:noFill/>
          </a:ln>
        </p:spPr>
        <p:txBody>
          <a:bodyPr wrap="square" rtlCol="0">
            <a:spAutoFit/>
          </a:bodyPr>
          <a:p>
            <a:pPr algn="ctr"/>
            <a:r>
              <a:rPr lang="zh-CN" altLang="en-US" sz="28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游戏规则说明界面</a:t>
            </a:r>
            <a:r>
              <a:rPr lang="zh-CN" altLang="en-US" sz="2800">
                <a:solidFill>
                  <a:srgbClr val="5352BC"/>
                </a:solidFill>
                <a:latin typeface="汉仪粗圆简" panose="02010600000101010101" charset="-122"/>
                <a:ea typeface="汉仪粗圆简" panose="02010600000101010101" charset="-122"/>
              </a:rPr>
              <a:t>参考</a:t>
            </a:r>
            <a:endParaRPr lang="zh-CN" altLang="en-US" sz="2800">
              <a:solidFill>
                <a:srgbClr val="5352BC"/>
              </a:solidFill>
              <a:latin typeface="汉仪粗圆简" panose="02010600000101010101" charset="-122"/>
              <a:ea typeface="汉仪粗圆简" panose="02010600000101010101" charset="-122"/>
            </a:endParaRPr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2156,&quot;width&quot;:3833}"/>
</p:tagLst>
</file>

<file path=ppt/tags/tag2.xml><?xml version="1.0" encoding="utf-8"?>
<p:tagLst xmlns:p="http://schemas.openxmlformats.org/presentationml/2006/main">
  <p:tag name="COMMONDATA" val="eyJoZGlkIjoiZmIyYjZiM2Y5ZDdjYjY0ZTE0ZTQ4YWU5YjM5YjkzYTYifQ==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微软雅黑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689</Words>
  <Application>WPS 演示</Application>
  <PresentationFormat>宽屏</PresentationFormat>
  <Paragraphs>218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1" baseType="lpstr">
      <vt:lpstr>Arial</vt:lpstr>
      <vt:lpstr>宋体</vt:lpstr>
      <vt:lpstr>Wingdings</vt:lpstr>
      <vt:lpstr>汉仪粗圆简</vt:lpstr>
      <vt:lpstr>微软雅黑</vt:lpstr>
      <vt:lpstr>Arial Unicode MS</vt:lpstr>
      <vt:lpstr>Calibri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猼訑。</cp:lastModifiedBy>
  <cp:revision>16</cp:revision>
  <dcterms:created xsi:type="dcterms:W3CDTF">2022-09-13T08:33:00Z</dcterms:created>
  <dcterms:modified xsi:type="dcterms:W3CDTF">2022-09-26T11:13:16Z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68BBBC0470754A949BE4831AECDCE80F</vt:lpwstr>
  </property>
  <property fmtid="{D5CDD505-2E9C-101B-9397-08002B2CF9AE}" pid="3" name="KSOProductBuildVer">
    <vt:lpwstr>2052-11.1.0.12302</vt:lpwstr>
  </property>
</Properties>
</file>

<file path=docProps/thumbnail.jpeg>
</file>